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1" r:id="rId2"/>
    <p:sldId id="262" r:id="rId3"/>
    <p:sldId id="263" r:id="rId4"/>
    <p:sldId id="267" r:id="rId5"/>
    <p:sldId id="268" r:id="rId6"/>
    <p:sldId id="269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9" r:id="rId21"/>
    <p:sldId id="290" r:id="rId22"/>
    <p:sldId id="291" r:id="rId23"/>
    <p:sldId id="287" r:id="rId24"/>
    <p:sldId id="264" r:id="rId25"/>
  </p:sldIdLst>
  <p:sldSz cx="9144000" cy="6858000" type="screen4x3"/>
  <p:notesSz cx="6858000" cy="9144000"/>
  <p:embeddedFontLst>
    <p:embeddedFont>
      <p:font typeface="Twinkl SemiBold" charset="0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  <p:embeddedFont>
      <p:font typeface="Sassoon Infant Rg" panose="02000503030000020003" charset="0"/>
      <p:regular r:id="rId31"/>
      <p:bold r:id="rId32"/>
    </p:embeddedFont>
    <p:embeddedFont>
      <p:font typeface="Sassoon Infant Md" panose="02000603050000020003" charset="0"/>
      <p:regular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33B4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0" d="100"/>
          <a:sy n="50" d="100"/>
        </p:scale>
        <p:origin x="1392" y="60"/>
      </p:cViewPr>
      <p:guideLst>
        <p:guide orient="horz" pos="2183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F5D7D023-CE4F-4A61-8638-E46EF5F6250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013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D9DA7828-55AC-49A7-8389-46B84E238C5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327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69EF7F37-2BAC-436D-BA21-0D1EDBDF9F8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="" xmlns:a16="http://schemas.microsoft.com/office/drawing/2014/main" id="{D1363668-7A79-4897-80F9-A1F9783C11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81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0AD3C599-6E7F-4FD1-9D77-B4F20C1D2D4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="" xmlns:a16="http://schemas.microsoft.com/office/drawing/2014/main" id="{E5012FE2-6C99-439E-987C-C8C465D2A4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674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1D0E6F33-3A2E-4C3D-A200-A4112FEA18F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="" xmlns:a16="http://schemas.microsoft.com/office/drawing/2014/main" id="{392C8AD9-493A-42F2-8F3F-1A4985D08D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0044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5F02A112-CF60-4127-BD69-F5048974306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="" xmlns:a16="http://schemas.microsoft.com/office/drawing/2014/main" id="{FDD8875C-8CA1-447D-8A48-32D0C2A85D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5704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0C00621A-CD62-4F23-9F14-29D496F162F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="" xmlns:a16="http://schemas.microsoft.com/office/drawing/2014/main" id="{BF615EFE-56DC-4A94-8E90-AA4F9E4C54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2011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8C111DD6-704E-4A15-929C-90CE321D4A3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="" xmlns:a16="http://schemas.microsoft.com/office/drawing/2014/main" id="{C350A841-C86E-41A7-BA0C-E3D6860813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9002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7B77D14A-0FA2-4550-A6FB-23618AC3C55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CFE5F23-E423-4392-9427-91F10D49F0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95872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73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3889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07909FD6-9393-434E-B2C0-D98571AFAF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7481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30964F03-64CF-46AE-858C-19175FD298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9126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="" xmlns:a16="http://schemas.microsoft.com/office/drawing/2014/main" id="{24AB4426-1939-4A48-A193-555E33E286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="" xmlns:a16="http://schemas.microsoft.com/office/drawing/2014/main" id="{57EE3D56-EB02-4E89-BA52-0DA2910FF4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699" r:id="rId10"/>
    <p:sldLayoutId id="2147483700" r:id="rId11"/>
    <p:sldLayoutId id="2147483710" r:id="rId12"/>
    <p:sldLayoutId id="2147483711" r:id="rId1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>
            <a:extLst>
              <a:ext uri="{FF2B5EF4-FFF2-40B4-BE49-F238E27FC236}">
                <a16:creationId xmlns="" xmlns:a16="http://schemas.microsoft.com/office/drawing/2014/main" id="{DE9FD5D1-9191-4B7F-B66F-BE1CD31706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1908175"/>
            <a:ext cx="3360737" cy="469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11197D6D-D9F7-4162-A2E8-51D73C0AE036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364" name="Title 7">
            <a:extLst>
              <a:ext uri="{FF2B5EF4-FFF2-40B4-BE49-F238E27FC236}">
                <a16:creationId xmlns="" xmlns:a16="http://schemas.microsoft.com/office/drawing/2014/main" id="{8D1B090E-9B4E-44E6-82B9-F5775F37D69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Sorting Office</a:t>
            </a:r>
          </a:p>
        </p:txBody>
      </p:sp>
      <p:pic>
        <p:nvPicPr>
          <p:cNvPr id="15365" name="Twinkl Logo">
            <a:extLst>
              <a:ext uri="{FF2B5EF4-FFF2-40B4-BE49-F238E27FC236}">
                <a16:creationId xmlns="" xmlns:a16="http://schemas.microsoft.com/office/drawing/2014/main" id="{CEC4F029-CBCC-4860-8218-0A80880A4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38242A0E-1DE8-41C2-A1D5-8235E3C43C4C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07BD2593-B391-462F-9FDF-546C26348FB0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6388" name="Title 1">
            <a:extLst>
              <a:ext uri="{FF2B5EF4-FFF2-40B4-BE49-F238E27FC236}">
                <a16:creationId xmlns="" xmlns:a16="http://schemas.microsoft.com/office/drawing/2014/main" id="{DF1BBC43-1D45-4C2F-BD6E-5E3A578E28A5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6389" name="Title 1">
            <a:extLst>
              <a:ext uri="{FF2B5EF4-FFF2-40B4-BE49-F238E27FC236}">
                <a16:creationId xmlns="" xmlns:a16="http://schemas.microsoft.com/office/drawing/2014/main" id="{C20DCA8D-5B1D-4AFF-8EE8-A159479B031A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390" name="Content Placeholder 15">
            <a:extLst>
              <a:ext uri="{FF2B5EF4-FFF2-40B4-BE49-F238E27FC236}">
                <a16:creationId xmlns="" xmlns:a16="http://schemas.microsoft.com/office/drawing/2014/main" id="{5A2B19D6-64BB-4C2F-963F-307C8C548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subtract numbers up to three-digits using a formal written method.</a:t>
            </a:r>
          </a:p>
        </p:txBody>
      </p:sp>
      <p:sp>
        <p:nvSpPr>
          <p:cNvPr id="16391" name="Content Placeholder 15">
            <a:extLst>
              <a:ext uri="{FF2B5EF4-FFF2-40B4-BE49-F238E27FC236}">
                <a16:creationId xmlns="" xmlns:a16="http://schemas.microsoft.com/office/drawing/2014/main" id="{C6F4B991-5870-4EDC-A92C-3B387E721E5B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subtract numbers using a formal method.</a:t>
            </a:r>
          </a:p>
          <a:p>
            <a:pPr eaLnBrk="1" hangingPunct="1"/>
            <a:r>
              <a:rPr lang="en-GB" altLang="en-US"/>
              <a:t>I can subtract numbers up to three-digit numbers.</a:t>
            </a:r>
          </a:p>
          <a:p>
            <a:pPr eaLnBrk="1" hangingPunct="1"/>
            <a:r>
              <a:rPr lang="en-GB" altLang="en-US"/>
              <a:t>I can subtract numbers crossing the tens-boundary.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E9BBE69-9FA1-4253-B8F6-6E22950BDE32}"/>
              </a:ext>
            </a:extLst>
          </p:cNvPr>
          <p:cNvSpPr/>
          <p:nvPr/>
        </p:nvSpPr>
        <p:spPr>
          <a:xfrm>
            <a:off x="755650" y="2859088"/>
            <a:ext cx="7632700" cy="32337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Rectangle 6">
            <a:extLst>
              <a:ext uri="{FF2B5EF4-FFF2-40B4-BE49-F238E27FC236}">
                <a16:creationId xmlns="" xmlns:a16="http://schemas.microsoft.com/office/drawing/2014/main" id="{05CBC49D-580C-41AC-884A-FA6AF2BE2A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76375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It has been chaos in the sorting office this morning! </a:t>
            </a:r>
          </a:p>
          <a:p>
            <a:pPr algn="ctr" eaLnBrk="1" hangingPunct="1"/>
            <a:r>
              <a:rPr lang="en-GB" altLang="en-US" dirty="0"/>
              <a:t>Some of the parcels are too heavy so they have been made lighter. </a:t>
            </a:r>
          </a:p>
          <a:p>
            <a:pPr algn="ctr" eaLnBrk="1" hangingPunct="1"/>
            <a:r>
              <a:rPr lang="en-GB" altLang="en-US" dirty="0"/>
              <a:t>Can you find the mass of each parcel now?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1F1936EE-E37A-491B-9649-E7296BC73623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pic>
        <p:nvPicPr>
          <p:cNvPr id="18437" name="Whole Class">
            <a:extLst>
              <a:ext uri="{FF2B5EF4-FFF2-40B4-BE49-F238E27FC236}">
                <a16:creationId xmlns="" xmlns:a16="http://schemas.microsoft.com/office/drawing/2014/main" id="{7CA93932-98D3-470D-A593-B7B02019D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12">
            <a:extLst>
              <a:ext uri="{FF2B5EF4-FFF2-40B4-BE49-F238E27FC236}">
                <a16:creationId xmlns="" xmlns:a16="http://schemas.microsoft.com/office/drawing/2014/main" id="{6CC4E93D-1792-4C06-AF9A-7B923AC6A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304"/>
          <a:stretch>
            <a:fillRect/>
          </a:stretch>
        </p:blipFill>
        <p:spPr bwMode="auto">
          <a:xfrm>
            <a:off x="4711700" y="2460625"/>
            <a:ext cx="2479675" cy="394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0">
            <a:extLst>
              <a:ext uri="{FF2B5EF4-FFF2-40B4-BE49-F238E27FC236}">
                <a16:creationId xmlns="" xmlns:a16="http://schemas.microsoft.com/office/drawing/2014/main" id="{2F766D4F-9C62-456B-8E65-7176DA126A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2616200"/>
            <a:ext cx="2587625" cy="36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>
            <a:extLst>
              <a:ext uri="{FF2B5EF4-FFF2-40B4-BE49-F238E27FC236}">
                <a16:creationId xmlns="" xmlns:a16="http://schemas.microsoft.com/office/drawing/2014/main" id="{29870F13-107A-44C5-AF4A-36A84B3EA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22388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It  has been chaos in the sorting office this morning! </a:t>
            </a:r>
          </a:p>
          <a:p>
            <a:pPr algn="ctr" eaLnBrk="1" hangingPunct="1"/>
            <a:r>
              <a:rPr lang="en-GB" altLang="en-US" dirty="0"/>
              <a:t>Some of the parcels are too heavy so they have been made lighter. </a:t>
            </a:r>
          </a:p>
          <a:p>
            <a:pPr algn="ctr" eaLnBrk="1" hangingPunct="1"/>
            <a:r>
              <a:rPr lang="en-GB" altLang="en-US" dirty="0"/>
              <a:t>Can you find the mass of each parcel now?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8D5889B9-29FB-43BB-A423-F53EB7719972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pic>
        <p:nvPicPr>
          <p:cNvPr id="19460" name="Whole Class">
            <a:extLst>
              <a:ext uri="{FF2B5EF4-FFF2-40B4-BE49-F238E27FC236}">
                <a16:creationId xmlns="" xmlns:a16="http://schemas.microsoft.com/office/drawing/2014/main" id="{1E1450E8-44C9-4750-9077-445ECAF32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4F2950C-5444-4ECD-976A-2E5672FC5B0B}"/>
              </a:ext>
            </a:extLst>
          </p:cNvPr>
          <p:cNvSpPr/>
          <p:nvPr/>
        </p:nvSpPr>
        <p:spPr>
          <a:xfrm>
            <a:off x="755650" y="2309813"/>
            <a:ext cx="7632700" cy="378301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0" name="Open Parcel">
            <a:extLst>
              <a:ext uri="{FF2B5EF4-FFF2-40B4-BE49-F238E27FC236}">
                <a16:creationId xmlns="" xmlns:a16="http://schemas.microsoft.com/office/drawing/2014/main" id="{365844BE-3A02-4C31-8E76-D04264DAE2EC}"/>
              </a:ext>
            </a:extLst>
          </p:cNvPr>
          <p:cNvGrpSpPr>
            <a:grpSpLocks/>
          </p:cNvGrpSpPr>
          <p:nvPr/>
        </p:nvGrpSpPr>
        <p:grpSpPr bwMode="auto">
          <a:xfrm>
            <a:off x="2368550" y="2568575"/>
            <a:ext cx="4406900" cy="3359150"/>
            <a:chOff x="2367871" y="2569345"/>
            <a:chExt cx="4407702" cy="3358714"/>
          </a:xfrm>
        </p:grpSpPr>
        <p:pic>
          <p:nvPicPr>
            <p:cNvPr id="19464" name="Picture 5">
              <a:extLst>
                <a:ext uri="{FF2B5EF4-FFF2-40B4-BE49-F238E27FC236}">
                  <a16:creationId xmlns="" xmlns:a16="http://schemas.microsoft.com/office/drawing/2014/main" id="{7EFA99AA-0A18-4D14-959C-0264B036D8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7871" y="2569345"/>
              <a:ext cx="4407702" cy="3358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5" name="Rectangle 2">
              <a:extLst>
                <a:ext uri="{FF2B5EF4-FFF2-40B4-BE49-F238E27FC236}">
                  <a16:creationId xmlns="" xmlns:a16="http://schemas.microsoft.com/office/drawing/2014/main" id="{92A16C4B-EC21-430B-BFBE-ABD2969804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4679" y="3835781"/>
              <a:ext cx="2268181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1600"/>
                <a:t>The parcel weighed 684 grams. 257 grams were removed. How much does the parcel weigh now?</a:t>
              </a:r>
            </a:p>
          </p:txBody>
        </p:sp>
      </p:grpSp>
      <p:pic>
        <p:nvPicPr>
          <p:cNvPr id="5" name="Closed Parcel">
            <a:extLst>
              <a:ext uri="{FF2B5EF4-FFF2-40B4-BE49-F238E27FC236}">
                <a16:creationId xmlns="" xmlns:a16="http://schemas.microsoft.com/office/drawing/2014/main" id="{B5AC330A-4F47-44A0-B6E8-C18DE38097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587625"/>
            <a:ext cx="45720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Whole Class">
            <a:extLst>
              <a:ext uri="{FF2B5EF4-FFF2-40B4-BE49-F238E27FC236}">
                <a16:creationId xmlns="" xmlns:a16="http://schemas.microsoft.com/office/drawing/2014/main" id="{251AADCE-CBF6-4C1D-B666-4B8D8B46E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12">
            <a:extLst>
              <a:ext uri="{FF2B5EF4-FFF2-40B4-BE49-F238E27FC236}">
                <a16:creationId xmlns="" xmlns:a16="http://schemas.microsoft.com/office/drawing/2014/main" id="{25C7211F-7921-4F9E-9394-9F76EEFE9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C066DB78-1CFD-4F26-987B-36318F6270B6}"/>
              </a:ext>
            </a:extLst>
          </p:cNvPr>
          <p:cNvCxnSpPr/>
          <p:nvPr/>
        </p:nvCxnSpPr>
        <p:spPr bwMode="auto">
          <a:xfrm>
            <a:off x="1695450" y="4808538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5" name="TextBox 4">
            <a:extLst>
              <a:ext uri="{FF2B5EF4-FFF2-40B4-BE49-F238E27FC236}">
                <a16:creationId xmlns="" xmlns:a16="http://schemas.microsoft.com/office/drawing/2014/main" id="{84548A3C-7765-4E83-98BB-1ECC5C0AF8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884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257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9F2BFE38-A112-4AE9-92BC-DC65C6A73103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B3D495F1-0DED-40A1-8BC7-7F2B054984B3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12" name="Rectangle 19">
              <a:extLst>
                <a:ext uri="{FF2B5EF4-FFF2-40B4-BE49-F238E27FC236}">
                  <a16:creationId xmlns="" xmlns:a16="http://schemas.microsoft.com/office/drawing/2014/main" id="{ACBAA638-0DF8-4047-9114-7DC34B8C2F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ones column.</a:t>
              </a:r>
            </a:p>
          </p:txBody>
        </p:sp>
      </p:grpSp>
      <p:sp>
        <p:nvSpPr>
          <p:cNvPr id="20487" name="TextBox 29">
            <a:extLst>
              <a:ext uri="{FF2B5EF4-FFF2-40B4-BE49-F238E27FC236}">
                <a16:creationId xmlns="" xmlns:a16="http://schemas.microsoft.com/office/drawing/2014/main" id="{3DD84520-EAA5-45D4-AC48-3F91C21C8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9" name="little 1">
            <a:extLst>
              <a:ext uri="{FF2B5EF4-FFF2-40B4-BE49-F238E27FC236}">
                <a16:creationId xmlns="" xmlns:a16="http://schemas.microsoft.com/office/drawing/2014/main" id="{67969817-1CEF-415F-9388-9DBD83189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8013" y="3244850"/>
            <a:ext cx="1871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D6757A29-B794-4ECC-9F3F-544EFF9C95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71B120AB-D267-4AB9-AAD7-6A408BD02D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5226EEDB-F1C9-4175-B448-82501F2D6D84}"/>
              </a:ext>
            </a:extLst>
          </p:cNvPr>
          <p:cNvGrpSpPr>
            <a:grpSpLocks/>
          </p:cNvGrpSpPr>
          <p:nvPr/>
        </p:nvGrpSpPr>
        <p:grpSpPr bwMode="auto">
          <a:xfrm>
            <a:off x="2724150" y="3355975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A967EF6A-82E9-4399-BFBE-469058BC7EE8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C09C4DCC-5268-47D3-856C-6BD4413BDEFF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34B72ED1-0F33-4242-B49F-27ABF97471F4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782888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09ED9A21-B81C-4E81-AE01-6A2D6A6C2C44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8" name="Rectangle 15">
              <a:extLst>
                <a:ext uri="{FF2B5EF4-FFF2-40B4-BE49-F238E27FC236}">
                  <a16:creationId xmlns="" xmlns:a16="http://schemas.microsoft.com/office/drawing/2014/main" id="{110E8E7B-E475-40D7-90A6-B203380AA6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5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ones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377C0831-2F88-4D72-A07C-CA28E12FED7B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730625"/>
            <a:ext cx="3709988" cy="1101725"/>
            <a:chOff x="4679093" y="3783322"/>
            <a:chExt cx="3709258" cy="1101719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2A075D76-F585-4AC2-B74F-05FB0F0CF261}"/>
                </a:ext>
              </a:extLst>
            </p:cNvPr>
            <p:cNvSpPr/>
            <p:nvPr/>
          </p:nvSpPr>
          <p:spPr>
            <a:xfrm>
              <a:off x="4679093" y="3783322"/>
              <a:ext cx="3709258" cy="110171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6" name="Rectangle 19">
              <a:extLst>
                <a:ext uri="{FF2B5EF4-FFF2-40B4-BE49-F238E27FC236}">
                  <a16:creationId xmlns="" xmlns:a16="http://schemas.microsoft.com/office/drawing/2014/main" id="{FD2158AF-76FD-4242-BD27-68868BB7A1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19013"/>
              <a:ext cx="3709258" cy="830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z="1600" b="1" dirty="0">
                  <a:solidFill>
                    <a:schemeClr val="tx1"/>
                  </a:solidFill>
                </a:rPr>
                <a:t>4 – 7 =  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dirty="0">
                  <a:solidFill>
                    <a:schemeClr val="tx1"/>
                  </a:solidFill>
                </a:rPr>
                <a:t>This cannot be done, so we need to ‘exchange’ a ten from the tens column.</a:t>
              </a: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589E243A-5F5B-4BDD-89CE-B34BD35545E1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938713"/>
            <a:ext cx="3709988" cy="547687"/>
            <a:chOff x="4679093" y="3087158"/>
            <a:chExt cx="3709258" cy="548148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5CD47719-A879-4B9F-B1AC-09C4052B3897}"/>
                </a:ext>
              </a:extLst>
            </p:cNvPr>
            <p:cNvSpPr/>
            <p:nvPr/>
          </p:nvSpPr>
          <p:spPr>
            <a:xfrm>
              <a:off x="4679093" y="3087158"/>
              <a:ext cx="3709258" cy="54814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4" name="Rectangle 15">
              <a:extLst>
                <a:ext uri="{FF2B5EF4-FFF2-40B4-BE49-F238E27FC236}">
                  <a16:creationId xmlns="" xmlns:a16="http://schemas.microsoft.com/office/drawing/2014/main" id="{0CB7F6D0-D27C-4530-857C-F4F49879CC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08202"/>
              <a:ext cx="3694975" cy="338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 dirty="0">
                  <a:solidFill>
                    <a:schemeClr val="tx1"/>
                  </a:solidFill>
                </a:rPr>
                <a:t>14 – 7 = 7</a:t>
              </a:r>
            </a:p>
          </p:txBody>
        </p:sp>
      </p:grpSp>
      <p:sp>
        <p:nvSpPr>
          <p:cNvPr id="20495" name="Rectangle 1">
            <a:extLst>
              <a:ext uri="{FF2B5EF4-FFF2-40B4-BE49-F238E27FC236}">
                <a16:creationId xmlns="" xmlns:a16="http://schemas.microsoft.com/office/drawing/2014/main" id="{71A63E0A-A82B-43A4-B2F7-56E5DAD199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684 grams. 257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4" name="E">
            <a:extLst>
              <a:ext uri="{FF2B5EF4-FFF2-40B4-BE49-F238E27FC236}">
                <a16:creationId xmlns="" xmlns:a16="http://schemas.microsoft.com/office/drawing/2014/main" id="{64B2EC89-065F-4DF2-AD91-0585DC50279E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5591175"/>
            <a:ext cx="3709988" cy="501650"/>
            <a:chOff x="4679093" y="3087157"/>
            <a:chExt cx="3709258" cy="501482"/>
          </a:xfrm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0095654B-A0CC-427F-85A5-9F78F4201DE6}"/>
                </a:ext>
              </a:extLst>
            </p:cNvPr>
            <p:cNvSpPr/>
            <p:nvPr/>
          </p:nvSpPr>
          <p:spPr>
            <a:xfrm>
              <a:off x="4679093" y="3087157"/>
              <a:ext cx="3709258" cy="50148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2" name="Rectangle 15">
              <a:extLst>
                <a:ext uri="{FF2B5EF4-FFF2-40B4-BE49-F238E27FC236}">
                  <a16:creationId xmlns="" xmlns:a16="http://schemas.microsoft.com/office/drawing/2014/main" id="{D370F060-CBEC-416E-9AFF-5DA8931076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7 in the ones answer.</a:t>
              </a:r>
            </a:p>
          </p:txBody>
        </p:sp>
      </p:grpSp>
      <p:cxnSp>
        <p:nvCxnSpPr>
          <p:cNvPr id="4" name="crossed out">
            <a:extLst>
              <a:ext uri="{FF2B5EF4-FFF2-40B4-BE49-F238E27FC236}">
                <a16:creationId xmlns="" xmlns:a16="http://schemas.microsoft.com/office/drawing/2014/main" id="{AA7EDF4D-5A8C-4F0B-B839-76C1A846E4A9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little 7">
            <a:extLst>
              <a:ext uri="{FF2B5EF4-FFF2-40B4-BE49-F238E27FC236}">
                <a16:creationId xmlns="" xmlns:a16="http://schemas.microsoft.com/office/drawing/2014/main" id="{270B199A-571C-49FE-8F7C-B3BCD39B69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3" y="3241675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7F1F80FC-4EDB-46D5-901A-64EA4A5D1057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705CC031-3095-4C93-945E-6EAA5CEC955E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Whole Class">
            <a:extLst>
              <a:ext uri="{FF2B5EF4-FFF2-40B4-BE49-F238E27FC236}">
                <a16:creationId xmlns="" xmlns:a16="http://schemas.microsoft.com/office/drawing/2014/main" id="{92E23E1F-5D30-4DC4-B799-50F177B33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2">
            <a:extLst>
              <a:ext uri="{FF2B5EF4-FFF2-40B4-BE49-F238E27FC236}">
                <a16:creationId xmlns="" xmlns:a16="http://schemas.microsoft.com/office/drawing/2014/main" id="{36B8A5F7-1534-4FF6-B297-0AF0E9239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48FCE298-6F38-4D1E-93C0-70DBF454465E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09" name="TextBox 4">
            <a:extLst>
              <a:ext uri="{FF2B5EF4-FFF2-40B4-BE49-F238E27FC236}">
                <a16:creationId xmlns="" xmlns:a16="http://schemas.microsoft.com/office/drawing/2014/main" id="{86E7F3A5-DD7A-4981-B3F4-2E8FED127D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884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257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6EE1BA1C-8BB6-4FB9-946A-C6562EC45E3D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960437"/>
            <a:chOff x="4679093" y="4042747"/>
            <a:chExt cx="3709258" cy="959751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FE34BFC9-2F5D-4329-A058-91448C72E058}"/>
                </a:ext>
              </a:extLst>
            </p:cNvPr>
            <p:cNvSpPr/>
            <p:nvPr/>
          </p:nvSpPr>
          <p:spPr>
            <a:xfrm>
              <a:off x="4679093" y="4042747"/>
              <a:ext cx="3709258" cy="95975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4" name="Rectangle 19">
              <a:extLst>
                <a:ext uri="{FF2B5EF4-FFF2-40B4-BE49-F238E27FC236}">
                  <a16:creationId xmlns="" xmlns:a16="http://schemas.microsoft.com/office/drawing/2014/main" id="{31EC9114-6939-49F4-9B82-8BDFA5BF57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353479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tens column.</a:t>
              </a:r>
            </a:p>
          </p:txBody>
        </p:sp>
      </p:grpSp>
      <p:sp>
        <p:nvSpPr>
          <p:cNvPr id="21511" name="TextBox 29">
            <a:extLst>
              <a:ext uri="{FF2B5EF4-FFF2-40B4-BE49-F238E27FC236}">
                <a16:creationId xmlns="" xmlns:a16="http://schemas.microsoft.com/office/drawing/2014/main" id="{04279286-484A-436E-969F-DA3C282B5F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1512" name="TextBox 4">
            <a:extLst>
              <a:ext uri="{FF2B5EF4-FFF2-40B4-BE49-F238E27FC236}">
                <a16:creationId xmlns="" xmlns:a16="http://schemas.microsoft.com/office/drawing/2014/main" id="{05ABCA5F-A26F-47DC-B049-E05093BD7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4D231E1C-F662-4D97-A14D-0C0073D0CC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3076F0C1-E4B5-4DF5-BE0F-0CDB684016A5}"/>
              </a:ext>
            </a:extLst>
          </p:cNvPr>
          <p:cNvGrpSpPr>
            <a:grpSpLocks/>
          </p:cNvGrpSpPr>
          <p:nvPr/>
        </p:nvGrpSpPr>
        <p:grpSpPr bwMode="auto">
          <a:xfrm>
            <a:off x="2351088" y="3328988"/>
            <a:ext cx="474662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2602476A-D6CF-4F8C-A1B3-898A289F2724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C254FD30-1EA8-43FF-B088-1906E64DEF54}"/>
                </a:ext>
              </a:extLst>
            </p:cNvPr>
            <p:cNvSpPr/>
            <p:nvPr/>
          </p:nvSpPr>
          <p:spPr bwMode="auto">
            <a:xfrm>
              <a:off x="2560269" y="3160956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C67D0D29-0F26-407E-BBF0-91EDAAFB00C6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238500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4542E406-6C74-4561-B06A-EFBDF909553E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0" name="Rectangle 15">
              <a:extLst>
                <a:ext uri="{FF2B5EF4-FFF2-40B4-BE49-F238E27FC236}">
                  <a16:creationId xmlns="" xmlns:a16="http://schemas.microsoft.com/office/drawing/2014/main" id="{9E2AEFC5-5A2C-40E5-AF9D-2629A67804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5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tens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333D383F-B8E4-442C-8953-F808F4A2B651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197350"/>
            <a:ext cx="3709988" cy="920750"/>
            <a:chOff x="4679093" y="3783322"/>
            <a:chExt cx="3709258" cy="919459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45345175-5C99-4CBF-B148-4BA937BDD14D}"/>
                </a:ext>
              </a:extLst>
            </p:cNvPr>
            <p:cNvSpPr/>
            <p:nvPr/>
          </p:nvSpPr>
          <p:spPr>
            <a:xfrm>
              <a:off x="4679093" y="3783322"/>
              <a:ext cx="3709258" cy="91945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8" name="Rectangle 19">
              <a:extLst>
                <a:ext uri="{FF2B5EF4-FFF2-40B4-BE49-F238E27FC236}">
                  <a16:creationId xmlns="" xmlns:a16="http://schemas.microsoft.com/office/drawing/2014/main" id="{3C94F296-C848-4760-8DF8-2177634E89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054573"/>
              <a:ext cx="3709258" cy="33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7 tens - 5 tens = 2 tens.</a:t>
              </a: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B7935EB0-12B4-4B3E-93DB-FBC6516675B8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5235575"/>
            <a:ext cx="3709988" cy="822325"/>
            <a:chOff x="4679093" y="3087156"/>
            <a:chExt cx="3709258" cy="823676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62D3F380-6F91-4EF6-BAE8-DC8805E2FD5B}"/>
                </a:ext>
              </a:extLst>
            </p:cNvPr>
            <p:cNvSpPr/>
            <p:nvPr/>
          </p:nvSpPr>
          <p:spPr>
            <a:xfrm>
              <a:off x="4679093" y="3087156"/>
              <a:ext cx="3709258" cy="82367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6" name="Rectangle 15">
              <a:extLst>
                <a:ext uri="{FF2B5EF4-FFF2-40B4-BE49-F238E27FC236}">
                  <a16:creationId xmlns="" xmlns:a16="http://schemas.microsoft.com/office/drawing/2014/main" id="{B026522A-6CAE-48B3-88B2-1F7B691EDA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380283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2 in the tens answer.</a:t>
              </a:r>
            </a:p>
          </p:txBody>
        </p:sp>
      </p:grpSp>
      <p:sp>
        <p:nvSpPr>
          <p:cNvPr id="21518" name="Rectangle 1">
            <a:extLst>
              <a:ext uri="{FF2B5EF4-FFF2-40B4-BE49-F238E27FC236}">
                <a16:creationId xmlns="" xmlns:a16="http://schemas.microsoft.com/office/drawing/2014/main" id="{88537179-F1B8-43A9-8067-683B5CFAB0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684 grams. 257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sp>
        <p:nvSpPr>
          <p:cNvPr id="44" name="TextBox 4">
            <a:extLst>
              <a:ext uri="{FF2B5EF4-FFF2-40B4-BE49-F238E27FC236}">
                <a16:creationId xmlns="" xmlns:a16="http://schemas.microsoft.com/office/drawing/2014/main" id="{648B4B21-2BA7-4EB4-832B-BCBB3D2BE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47053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58557E6D-49E8-4F19-975E-9D5E1C369708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6" name="crossed out">
            <a:extLst>
              <a:ext uri="{FF2B5EF4-FFF2-40B4-BE49-F238E27FC236}">
                <a16:creationId xmlns="" xmlns:a16="http://schemas.microsoft.com/office/drawing/2014/main" id="{9F7ADCAF-503D-4A94-A2C9-725968FB8B5F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2" name="little 1">
            <a:extLst>
              <a:ext uri="{FF2B5EF4-FFF2-40B4-BE49-F238E27FC236}">
                <a16:creationId xmlns="" xmlns:a16="http://schemas.microsoft.com/office/drawing/2014/main" id="{7F37CC2C-0814-4E0A-B451-8A4DEC4CD5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3" y="3241675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1523" name="little 7">
            <a:extLst>
              <a:ext uri="{FF2B5EF4-FFF2-40B4-BE49-F238E27FC236}">
                <a16:creationId xmlns="" xmlns:a16="http://schemas.microsoft.com/office/drawing/2014/main" id="{F7A0C1F8-4CE8-449D-8830-B657346E0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323691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="" xmlns:a16="http://schemas.microsoft.com/office/drawing/2014/main" id="{9B9FD932-8CD1-496C-9539-AB4437DEEC39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Whole Class">
            <a:extLst>
              <a:ext uri="{FF2B5EF4-FFF2-40B4-BE49-F238E27FC236}">
                <a16:creationId xmlns="" xmlns:a16="http://schemas.microsoft.com/office/drawing/2014/main" id="{9124E5B5-2EB5-4A52-879D-CDA605FFC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12">
            <a:extLst>
              <a:ext uri="{FF2B5EF4-FFF2-40B4-BE49-F238E27FC236}">
                <a16:creationId xmlns="" xmlns:a16="http://schemas.microsoft.com/office/drawing/2014/main" id="{2907CA9E-664D-4235-B946-D88FDEA29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47D35566-628F-4A6A-9C2D-6437CDF31498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3" name="TextBox 4">
            <a:extLst>
              <a:ext uri="{FF2B5EF4-FFF2-40B4-BE49-F238E27FC236}">
                <a16:creationId xmlns="" xmlns:a16="http://schemas.microsoft.com/office/drawing/2014/main" id="{0023D00B-668C-4829-9443-E752F7257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884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257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551D6C2B-A4B9-42DF-9685-F7005D16E137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742950"/>
            <a:chOff x="4679093" y="4042747"/>
            <a:chExt cx="3709258" cy="74205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2B25901D-D77F-40CD-A082-F57C8B3435E3}"/>
                </a:ext>
              </a:extLst>
            </p:cNvPr>
            <p:cNvSpPr/>
            <p:nvPr/>
          </p:nvSpPr>
          <p:spPr>
            <a:xfrm>
              <a:off x="4679093" y="4042747"/>
              <a:ext cx="3709258" cy="7420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62" name="Rectangle 19">
              <a:extLst>
                <a:ext uri="{FF2B5EF4-FFF2-40B4-BE49-F238E27FC236}">
                  <a16:creationId xmlns="" xmlns:a16="http://schemas.microsoft.com/office/drawing/2014/main" id="{5978BB2E-5F0A-40EB-BEB1-EF1D7B4EA4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262732"/>
              <a:ext cx="3709258" cy="33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hundreds column.</a:t>
              </a:r>
            </a:p>
          </p:txBody>
        </p:sp>
      </p:grpSp>
      <p:sp>
        <p:nvSpPr>
          <p:cNvPr id="22535" name="TextBox 29">
            <a:extLst>
              <a:ext uri="{FF2B5EF4-FFF2-40B4-BE49-F238E27FC236}">
                <a16:creationId xmlns="" xmlns:a16="http://schemas.microsoft.com/office/drawing/2014/main" id="{45DA6F47-3D80-4C87-978F-311660913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2536" name="TextBox 4">
            <a:extLst>
              <a:ext uri="{FF2B5EF4-FFF2-40B4-BE49-F238E27FC236}">
                <a16:creationId xmlns="" xmlns:a16="http://schemas.microsoft.com/office/drawing/2014/main" id="{EC5568F5-5135-4EA9-8785-E8246F2DDA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2A89BF6C-1E7B-452F-B251-43C8B40BC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75C7426B-F9CD-4A6E-ADD0-95A90BED3F42}"/>
              </a:ext>
            </a:extLst>
          </p:cNvPr>
          <p:cNvGrpSpPr>
            <a:grpSpLocks/>
          </p:cNvGrpSpPr>
          <p:nvPr/>
        </p:nvGrpSpPr>
        <p:grpSpPr bwMode="auto">
          <a:xfrm>
            <a:off x="2365375" y="3359150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6AF40831-A23D-435F-93D8-3EB0D7680FA0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2FD77589-D3A4-41D4-996A-5A19C25035CA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2CF2130F-E8B7-49EE-BB5E-A14AFDD7520E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963863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A916B58F-EC2A-438A-BE39-8C0B9A4946CF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58" name="Rectangle 15">
              <a:extLst>
                <a:ext uri="{FF2B5EF4-FFF2-40B4-BE49-F238E27FC236}">
                  <a16:creationId xmlns="" xmlns:a16="http://schemas.microsoft.com/office/drawing/2014/main" id="{A063C0C9-AA10-4BC4-9483-5CAD436527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6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hundreds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D921D6DC-CB0D-4712-BF54-69F949CD9E3F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863975"/>
            <a:ext cx="3709988" cy="687388"/>
            <a:chOff x="4679093" y="3783322"/>
            <a:chExt cx="3709258" cy="686812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D6773728-78F9-44E2-93DA-009BBD99FE45}"/>
                </a:ext>
              </a:extLst>
            </p:cNvPr>
            <p:cNvSpPr/>
            <p:nvPr/>
          </p:nvSpPr>
          <p:spPr>
            <a:xfrm>
              <a:off x="4679093" y="3783322"/>
              <a:ext cx="3709258" cy="68681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56" name="Rectangle 19">
              <a:extLst>
                <a:ext uri="{FF2B5EF4-FFF2-40B4-BE49-F238E27FC236}">
                  <a16:creationId xmlns="" xmlns:a16="http://schemas.microsoft.com/office/drawing/2014/main" id="{00B8ACF6-F60E-41D0-AB56-A099848AE0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57585"/>
              <a:ext cx="3709258" cy="33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da-DK" altLang="en-US" sz="1600" dirty="0">
                  <a:solidFill>
                    <a:schemeClr val="tx1"/>
                  </a:solidFill>
                </a:rPr>
                <a:t>8 hundreds - 2 hundreds = 6 hundreds. </a:t>
              </a:r>
              <a:endParaRPr lang="en-GB" altLang="en-US" sz="1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CF3E0D02-4A20-40FC-868F-C0739600C78F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610100"/>
            <a:ext cx="3709988" cy="720725"/>
            <a:chOff x="4679093" y="3087157"/>
            <a:chExt cx="3709258" cy="721622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DF472047-AD2B-4867-8A9B-CC0960743889}"/>
                </a:ext>
              </a:extLst>
            </p:cNvPr>
            <p:cNvSpPr/>
            <p:nvPr/>
          </p:nvSpPr>
          <p:spPr>
            <a:xfrm>
              <a:off x="4679093" y="3087157"/>
              <a:ext cx="3709258" cy="72162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54" name="Rectangle 15">
              <a:extLst>
                <a:ext uri="{FF2B5EF4-FFF2-40B4-BE49-F238E27FC236}">
                  <a16:creationId xmlns="" xmlns:a16="http://schemas.microsoft.com/office/drawing/2014/main" id="{64782033-ED77-4948-AE2D-AC41D618F6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7850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6 in the hundreds answer.</a:t>
              </a:r>
            </a:p>
          </p:txBody>
        </p:sp>
      </p:grpSp>
      <p:sp>
        <p:nvSpPr>
          <p:cNvPr id="22542" name="Rectangle 1">
            <a:extLst>
              <a:ext uri="{FF2B5EF4-FFF2-40B4-BE49-F238E27FC236}">
                <a16:creationId xmlns="" xmlns:a16="http://schemas.microsoft.com/office/drawing/2014/main" id="{F6CFD367-B68F-4BB5-B180-1CDD1F4F4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09700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684 grams. 257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sp>
        <p:nvSpPr>
          <p:cNvPr id="22543" name="TextBox 4">
            <a:extLst>
              <a:ext uri="{FF2B5EF4-FFF2-40B4-BE49-F238E27FC236}">
                <a16:creationId xmlns="" xmlns:a16="http://schemas.microsoft.com/office/drawing/2014/main" id="{307AFC33-1A78-4959-960C-E2EFE535A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47053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27" name="D">
            <a:extLst>
              <a:ext uri="{FF2B5EF4-FFF2-40B4-BE49-F238E27FC236}">
                <a16:creationId xmlns="" xmlns:a16="http://schemas.microsoft.com/office/drawing/2014/main" id="{C388B88A-C933-4CEB-BD5D-B36B8DB18C15}"/>
              </a:ext>
            </a:extLst>
          </p:cNvPr>
          <p:cNvGrpSpPr>
            <a:grpSpLocks/>
          </p:cNvGrpSpPr>
          <p:nvPr/>
        </p:nvGrpSpPr>
        <p:grpSpPr bwMode="auto">
          <a:xfrm>
            <a:off x="4618038" y="5389563"/>
            <a:ext cx="3709987" cy="687387"/>
            <a:chOff x="4679093" y="3783322"/>
            <a:chExt cx="3709258" cy="686812"/>
          </a:xfrm>
        </p:grpSpPr>
        <p:sp>
          <p:nvSpPr>
            <p:cNvPr id="28" name="Rectangle 27">
              <a:extLst>
                <a:ext uri="{FF2B5EF4-FFF2-40B4-BE49-F238E27FC236}">
                  <a16:creationId xmlns="" xmlns:a16="http://schemas.microsoft.com/office/drawing/2014/main" id="{5D8470EF-48B2-4270-99F6-C6A4B04143E0}"/>
                </a:ext>
              </a:extLst>
            </p:cNvPr>
            <p:cNvSpPr/>
            <p:nvPr/>
          </p:nvSpPr>
          <p:spPr>
            <a:xfrm>
              <a:off x="4679093" y="3783322"/>
              <a:ext cx="3709258" cy="68681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52" name="Rectangle 19">
              <a:extLst>
                <a:ext uri="{FF2B5EF4-FFF2-40B4-BE49-F238E27FC236}">
                  <a16:creationId xmlns="" xmlns:a16="http://schemas.microsoft.com/office/drawing/2014/main" id="{40F252CB-6366-41E9-ABBF-9F7EBC6F84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57585"/>
              <a:ext cx="3709258" cy="33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da-DK" altLang="en-US" sz="1600" b="1">
                  <a:solidFill>
                    <a:schemeClr val="tx1"/>
                  </a:solidFill>
                </a:rPr>
                <a:t>884 – 257 = 627</a:t>
              </a:r>
            </a:p>
          </p:txBody>
        </p:sp>
      </p:grpSp>
      <p:sp>
        <p:nvSpPr>
          <p:cNvPr id="31" name="TextBox 4">
            <a:extLst>
              <a:ext uri="{FF2B5EF4-FFF2-40B4-BE49-F238E27FC236}">
                <a16:creationId xmlns="" xmlns:a16="http://schemas.microsoft.com/office/drawing/2014/main" id="{A0470AFA-5D41-426F-AACE-8BB8A3917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575" y="4710113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F9512C5E-441D-4E7B-B7D2-F8FE0058C8CB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6" name="crossed out">
            <a:extLst>
              <a:ext uri="{FF2B5EF4-FFF2-40B4-BE49-F238E27FC236}">
                <a16:creationId xmlns="" xmlns:a16="http://schemas.microsoft.com/office/drawing/2014/main" id="{E7DAFD80-443B-4EE3-910B-2FD5B594C911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48" name="little 1">
            <a:extLst>
              <a:ext uri="{FF2B5EF4-FFF2-40B4-BE49-F238E27FC236}">
                <a16:creationId xmlns="" xmlns:a16="http://schemas.microsoft.com/office/drawing/2014/main" id="{25C2784B-1304-46BB-83A5-DCC2CCA44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3" y="3241675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2549" name="little 7">
            <a:extLst>
              <a:ext uri="{FF2B5EF4-FFF2-40B4-BE49-F238E27FC236}">
                <a16:creationId xmlns="" xmlns:a16="http://schemas.microsoft.com/office/drawing/2014/main" id="{A70505B0-1DFC-48DA-8AD0-894835AEF3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323691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="" xmlns:a16="http://schemas.microsoft.com/office/drawing/2014/main" id="{1F1CD3E7-1FCB-4A57-8B94-AAEA7A0C5E72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Whole Class">
            <a:extLst>
              <a:ext uri="{FF2B5EF4-FFF2-40B4-BE49-F238E27FC236}">
                <a16:creationId xmlns="" xmlns:a16="http://schemas.microsoft.com/office/drawing/2014/main" id="{ABD5C96D-0916-4EBF-A61F-4863191A7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12">
            <a:extLst>
              <a:ext uri="{FF2B5EF4-FFF2-40B4-BE49-F238E27FC236}">
                <a16:creationId xmlns="" xmlns:a16="http://schemas.microsoft.com/office/drawing/2014/main" id="{BFD70346-D219-474F-9F36-FDE08CFF76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008188"/>
            <a:ext cx="361315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0E593A1C-39C1-4C49-87CA-A3F7744FEC46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TextBox 4">
            <a:extLst>
              <a:ext uri="{FF2B5EF4-FFF2-40B4-BE49-F238E27FC236}">
                <a16:creationId xmlns="" xmlns:a16="http://schemas.microsoft.com/office/drawing/2014/main" id="{04C6720E-9D77-49EF-9395-D9B3761A0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884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257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9264E6C7-FD6B-483B-BE52-B96171AB67EC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0081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9C84EB08-BF0D-4C5B-AB4F-C6E47CFCE27E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98" name="Rectangle 19">
              <a:extLst>
                <a:ext uri="{FF2B5EF4-FFF2-40B4-BE49-F238E27FC236}">
                  <a16:creationId xmlns="" xmlns:a16="http://schemas.microsoft.com/office/drawing/2014/main" id="{B7A9DE13-53BF-4DE4-8347-442F95F7DC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ones column.</a:t>
              </a:r>
            </a:p>
          </p:txBody>
        </p:sp>
      </p:grpSp>
      <p:sp>
        <p:nvSpPr>
          <p:cNvPr id="23559" name="TextBox 29">
            <a:extLst>
              <a:ext uri="{FF2B5EF4-FFF2-40B4-BE49-F238E27FC236}">
                <a16:creationId xmlns="" xmlns:a16="http://schemas.microsoft.com/office/drawing/2014/main" id="{07CB9D96-5071-46A4-970B-E3B53CD38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314A1FA7-90B4-46BA-AD46-90C7E69D9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59051A65-409C-45BF-A322-28B2D6CD10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0E70B0C3-09A6-4AAC-A3DF-CA1388E08829}"/>
              </a:ext>
            </a:extLst>
          </p:cNvPr>
          <p:cNvGrpSpPr>
            <a:grpSpLocks/>
          </p:cNvGrpSpPr>
          <p:nvPr/>
        </p:nvGrpSpPr>
        <p:grpSpPr bwMode="auto">
          <a:xfrm>
            <a:off x="2724150" y="3355975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8AE481FB-CB5E-41F9-A88B-79E4DCE207CE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F2F22A4D-AFB4-4C8C-AC92-0FD0D960205F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6D5EA327-D305-4060-A9B4-E8BEAACD3585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563813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02F83201-70B3-4208-8E5D-CBA9F16C200D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94" name="Rectangle 15">
              <a:extLst>
                <a:ext uri="{FF2B5EF4-FFF2-40B4-BE49-F238E27FC236}">
                  <a16:creationId xmlns="" xmlns:a16="http://schemas.microsoft.com/office/drawing/2014/main" id="{F118D58A-046B-43EF-A7F5-43B930275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5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ones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5BA49E04-66B7-4DAC-9879-49DEE322785F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452813"/>
            <a:ext cx="3709988" cy="1103312"/>
            <a:chOff x="4679093" y="3783322"/>
            <a:chExt cx="3709258" cy="1101719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F81B34DE-AFF0-4F19-B329-DFFCEF2F1CD8}"/>
                </a:ext>
              </a:extLst>
            </p:cNvPr>
            <p:cNvSpPr/>
            <p:nvPr/>
          </p:nvSpPr>
          <p:spPr>
            <a:xfrm>
              <a:off x="4679093" y="3783322"/>
              <a:ext cx="3709258" cy="110171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92" name="Rectangle 19">
              <a:extLst>
                <a:ext uri="{FF2B5EF4-FFF2-40B4-BE49-F238E27FC236}">
                  <a16:creationId xmlns="" xmlns:a16="http://schemas.microsoft.com/office/drawing/2014/main" id="{39027402-137E-4C36-9B89-862B5EC5C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19013"/>
              <a:ext cx="3709258" cy="830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4 – 7 =  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This cannot be done, so we need to ‘exchange’ a ten from the tens column.</a:t>
              </a: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F61E7BA7-C892-4F03-92E1-643DAF7B96A3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603750"/>
            <a:ext cx="3709988" cy="1560513"/>
            <a:chOff x="4679093" y="3087158"/>
            <a:chExt cx="3709259" cy="1561383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0EE94FAE-8A68-49A3-B1D1-5E88C9692CDE}"/>
                </a:ext>
              </a:extLst>
            </p:cNvPr>
            <p:cNvSpPr/>
            <p:nvPr/>
          </p:nvSpPr>
          <p:spPr>
            <a:xfrm>
              <a:off x="4679093" y="3087158"/>
              <a:ext cx="3709259" cy="156138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90" name="Rectangle 15">
              <a:extLst>
                <a:ext uri="{FF2B5EF4-FFF2-40B4-BE49-F238E27FC236}">
                  <a16:creationId xmlns="" xmlns:a16="http://schemas.microsoft.com/office/drawing/2014/main" id="{28748E91-8762-4A4D-BD0D-92332D616A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725087"/>
              <a:ext cx="3709259" cy="338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14 – 7 = 7</a:t>
              </a:r>
            </a:p>
          </p:txBody>
        </p:sp>
      </p:grpSp>
      <p:sp>
        <p:nvSpPr>
          <p:cNvPr id="23566" name="Rectangle 1">
            <a:extLst>
              <a:ext uri="{FF2B5EF4-FFF2-40B4-BE49-F238E27FC236}">
                <a16:creationId xmlns="" xmlns:a16="http://schemas.microsoft.com/office/drawing/2014/main" id="{ADDB3846-09FC-4808-A22D-9968F6FC0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3667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684 grams. 257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AA765D36-FD6B-4F70-8393-2C5EEBE254E7}"/>
              </a:ext>
            </a:extLst>
          </p:cNvPr>
          <p:cNvGrpSpPr>
            <a:grpSpLocks/>
          </p:cNvGrpSpPr>
          <p:nvPr/>
        </p:nvGrpSpPr>
        <p:grpSpPr bwMode="auto">
          <a:xfrm>
            <a:off x="5083175" y="4675188"/>
            <a:ext cx="442913" cy="1412875"/>
            <a:chOff x="5083461" y="4675330"/>
            <a:chExt cx="443010" cy="1413164"/>
          </a:xfrm>
        </p:grpSpPr>
        <p:pic>
          <p:nvPicPr>
            <p:cNvPr id="23584" name="1">
              <a:extLst>
                <a:ext uri="{FF2B5EF4-FFF2-40B4-BE49-F238E27FC236}">
                  <a16:creationId xmlns="" xmlns:a16="http://schemas.microsoft.com/office/drawing/2014/main" id="{992582BD-3F1E-4437-A327-C9953DC8E4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3461" y="4675330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5" name="1">
              <a:extLst>
                <a:ext uri="{FF2B5EF4-FFF2-40B4-BE49-F238E27FC236}">
                  <a16:creationId xmlns="" xmlns:a16="http://schemas.microsoft.com/office/drawing/2014/main" id="{8BE7CE36-5A8D-455A-B314-D31278044F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898885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6" name="1">
              <a:extLst>
                <a:ext uri="{FF2B5EF4-FFF2-40B4-BE49-F238E27FC236}">
                  <a16:creationId xmlns="" xmlns:a16="http://schemas.microsoft.com/office/drawing/2014/main" id="{00AEEB00-2FAF-4B15-94B0-D86068879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692804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7" name="1">
              <a:extLst>
                <a:ext uri="{FF2B5EF4-FFF2-40B4-BE49-F238E27FC236}">
                  <a16:creationId xmlns="" xmlns:a16="http://schemas.microsoft.com/office/drawing/2014/main" id="{8DDF1A64-3282-45F5-AA09-C08B85563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488822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8" name="1">
              <a:extLst>
                <a:ext uri="{FF2B5EF4-FFF2-40B4-BE49-F238E27FC236}">
                  <a16:creationId xmlns="" xmlns:a16="http://schemas.microsoft.com/office/drawing/2014/main" id="{8DEC1949-1FE2-40AA-9580-69C54FB48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260126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FE7F4588-1BF9-4897-B1DE-59AEC36CAF4F}"/>
              </a:ext>
            </a:extLst>
          </p:cNvPr>
          <p:cNvGrpSpPr>
            <a:grpSpLocks/>
          </p:cNvGrpSpPr>
          <p:nvPr/>
        </p:nvGrpSpPr>
        <p:grpSpPr bwMode="auto">
          <a:xfrm>
            <a:off x="7481888" y="5259388"/>
            <a:ext cx="430212" cy="827087"/>
            <a:chOff x="7482096" y="5260126"/>
            <a:chExt cx="430108" cy="826010"/>
          </a:xfrm>
        </p:grpSpPr>
        <p:pic>
          <p:nvPicPr>
            <p:cNvPr id="23577" name="1">
              <a:extLst>
                <a:ext uri="{FF2B5EF4-FFF2-40B4-BE49-F238E27FC236}">
                  <a16:creationId xmlns="" xmlns:a16="http://schemas.microsoft.com/office/drawing/2014/main" id="{DCC41240-82D5-4A40-971B-D63ABD37B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2096" y="5896527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8" name="1">
              <a:extLst>
                <a:ext uri="{FF2B5EF4-FFF2-40B4-BE49-F238E27FC236}">
                  <a16:creationId xmlns="" xmlns:a16="http://schemas.microsoft.com/office/drawing/2014/main" id="{4BC0D91B-0E6B-4BA4-BD87-AA3B2D1F3B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2096" y="5691495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9" name="1">
              <a:extLst>
                <a:ext uri="{FF2B5EF4-FFF2-40B4-BE49-F238E27FC236}">
                  <a16:creationId xmlns="" xmlns:a16="http://schemas.microsoft.com/office/drawing/2014/main" id="{EBD1CD22-6477-4611-B287-800DD4092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2096" y="5475156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0" name="1">
              <a:extLst>
                <a:ext uri="{FF2B5EF4-FFF2-40B4-BE49-F238E27FC236}">
                  <a16:creationId xmlns="" xmlns:a16="http://schemas.microsoft.com/office/drawing/2014/main" id="{5C186350-2755-48F0-8FF0-265C301D0A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2096" y="5260126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1" name="1">
              <a:extLst>
                <a:ext uri="{FF2B5EF4-FFF2-40B4-BE49-F238E27FC236}">
                  <a16:creationId xmlns="" xmlns:a16="http://schemas.microsoft.com/office/drawing/2014/main" id="{68A12B76-FEA2-4AE6-A9BE-F29434F1CD9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1979" y="5896527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2" name="1">
              <a:extLst>
                <a:ext uri="{FF2B5EF4-FFF2-40B4-BE49-F238E27FC236}">
                  <a16:creationId xmlns="" xmlns:a16="http://schemas.microsoft.com/office/drawing/2014/main" id="{DF59A8CA-3339-4348-A181-9BC380408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1979" y="5691495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3" name="1">
              <a:extLst>
                <a:ext uri="{FF2B5EF4-FFF2-40B4-BE49-F238E27FC236}">
                  <a16:creationId xmlns="" xmlns:a16="http://schemas.microsoft.com/office/drawing/2014/main" id="{837461ED-9AB6-4DE1-AF8D-534FD39756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1979" y="5475156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9" name="E">
            <a:extLst>
              <a:ext uri="{FF2B5EF4-FFF2-40B4-BE49-F238E27FC236}">
                <a16:creationId xmlns="" xmlns:a16="http://schemas.microsoft.com/office/drawing/2014/main" id="{68F7D822-E4E0-45F7-98BF-3B2C4BD5F14C}"/>
              </a:ext>
            </a:extLst>
          </p:cNvPr>
          <p:cNvGrpSpPr>
            <a:grpSpLocks/>
          </p:cNvGrpSpPr>
          <p:nvPr/>
        </p:nvGrpSpPr>
        <p:grpSpPr bwMode="auto">
          <a:xfrm>
            <a:off x="733425" y="5741988"/>
            <a:ext cx="3709988" cy="501650"/>
            <a:chOff x="4679093" y="3087157"/>
            <a:chExt cx="3709258" cy="501482"/>
          </a:xfrm>
        </p:grpSpPr>
        <p:sp>
          <p:nvSpPr>
            <p:cNvPr id="60" name="Rectangle 59">
              <a:extLst>
                <a:ext uri="{FF2B5EF4-FFF2-40B4-BE49-F238E27FC236}">
                  <a16:creationId xmlns="" xmlns:a16="http://schemas.microsoft.com/office/drawing/2014/main" id="{944D6CE4-CE93-426E-A8BF-30EB302C6351}"/>
                </a:ext>
              </a:extLst>
            </p:cNvPr>
            <p:cNvSpPr/>
            <p:nvPr/>
          </p:nvSpPr>
          <p:spPr>
            <a:xfrm>
              <a:off x="4679093" y="3087157"/>
              <a:ext cx="3709258" cy="50148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76" name="Rectangle 15">
              <a:extLst>
                <a:ext uri="{FF2B5EF4-FFF2-40B4-BE49-F238E27FC236}">
                  <a16:creationId xmlns="" xmlns:a16="http://schemas.microsoft.com/office/drawing/2014/main" id="{1A33E309-6B1E-46B2-BB19-4B117D0748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7 in the ones answer.</a:t>
              </a:r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A4E714F8-2FC7-48DC-9EC6-76A430A02F57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66" name="crossed out">
            <a:extLst>
              <a:ext uri="{FF2B5EF4-FFF2-40B4-BE49-F238E27FC236}">
                <a16:creationId xmlns="" xmlns:a16="http://schemas.microsoft.com/office/drawing/2014/main" id="{05E5AF0F-82FC-4ABB-8302-0B8844C6E5A2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little 1">
            <a:extLst>
              <a:ext uri="{FF2B5EF4-FFF2-40B4-BE49-F238E27FC236}">
                <a16:creationId xmlns="" xmlns:a16="http://schemas.microsoft.com/office/drawing/2014/main" id="{86DACE34-80B6-4B64-B5D2-6179EADF93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3" y="3241675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68" name="little 7">
            <a:extLst>
              <a:ext uri="{FF2B5EF4-FFF2-40B4-BE49-F238E27FC236}">
                <a16:creationId xmlns="" xmlns:a16="http://schemas.microsoft.com/office/drawing/2014/main" id="{94C55366-01B9-4157-991D-00331CC09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323691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="" xmlns:a16="http://schemas.microsoft.com/office/drawing/2014/main" id="{2F43583C-3DA3-4701-8D6E-6C487227A8B5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67" grpId="0"/>
      <p:bldP spid="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Whole Class">
            <a:extLst>
              <a:ext uri="{FF2B5EF4-FFF2-40B4-BE49-F238E27FC236}">
                <a16:creationId xmlns="" xmlns:a16="http://schemas.microsoft.com/office/drawing/2014/main" id="{FEF6D031-30CA-4626-AA24-2851790E9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12">
            <a:extLst>
              <a:ext uri="{FF2B5EF4-FFF2-40B4-BE49-F238E27FC236}">
                <a16:creationId xmlns="" xmlns:a16="http://schemas.microsoft.com/office/drawing/2014/main" id="{6A35BFB0-8846-4838-A9B2-B065015DDA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B6D2FF58-EF50-464F-B7A6-788014F716D3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1" name="TextBox 4">
            <a:extLst>
              <a:ext uri="{FF2B5EF4-FFF2-40B4-BE49-F238E27FC236}">
                <a16:creationId xmlns="" xmlns:a16="http://schemas.microsoft.com/office/drawing/2014/main" id="{8F7720C9-92B1-4560-87EB-62D934386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884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257</a:t>
            </a:r>
          </a:p>
        </p:txBody>
      </p:sp>
      <p:grpSp>
        <p:nvGrpSpPr>
          <p:cNvPr id="19" name="1">
            <a:extLst>
              <a:ext uri="{FF2B5EF4-FFF2-40B4-BE49-F238E27FC236}">
                <a16:creationId xmlns="" xmlns:a16="http://schemas.microsoft.com/office/drawing/2014/main" id="{EE973DD8-45FF-421B-9746-4CFA3087FB70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960437"/>
            <a:chOff x="4679093" y="4042747"/>
            <a:chExt cx="3709258" cy="959751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72EDD330-0608-4C2B-85F2-488B946C22F6}"/>
                </a:ext>
              </a:extLst>
            </p:cNvPr>
            <p:cNvSpPr/>
            <p:nvPr/>
          </p:nvSpPr>
          <p:spPr>
            <a:xfrm>
              <a:off x="4679093" y="4042747"/>
              <a:ext cx="3709258" cy="95975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616" name="Rectangle 19">
              <a:extLst>
                <a:ext uri="{FF2B5EF4-FFF2-40B4-BE49-F238E27FC236}">
                  <a16:creationId xmlns="" xmlns:a16="http://schemas.microsoft.com/office/drawing/2014/main" id="{A54F8015-4D03-4603-8002-0BB64F38A8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353479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tens column.</a:t>
              </a:r>
            </a:p>
          </p:txBody>
        </p:sp>
      </p:grpSp>
      <p:sp>
        <p:nvSpPr>
          <p:cNvPr id="24583" name="TextBox 29">
            <a:extLst>
              <a:ext uri="{FF2B5EF4-FFF2-40B4-BE49-F238E27FC236}">
                <a16:creationId xmlns="" xmlns:a16="http://schemas.microsoft.com/office/drawing/2014/main" id="{E4737155-77F3-44F8-97A2-2A71A8564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4584" name="TextBox 4">
            <a:extLst>
              <a:ext uri="{FF2B5EF4-FFF2-40B4-BE49-F238E27FC236}">
                <a16:creationId xmlns="" xmlns:a16="http://schemas.microsoft.com/office/drawing/2014/main" id="{17F9A473-B4B9-4B32-84C5-4BC985014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3720C34F-DA05-45FE-B63A-D996EA985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D1850002-F0A4-4A09-924C-840AE75AD66F}"/>
              </a:ext>
            </a:extLst>
          </p:cNvPr>
          <p:cNvGrpSpPr>
            <a:grpSpLocks/>
          </p:cNvGrpSpPr>
          <p:nvPr/>
        </p:nvGrpSpPr>
        <p:grpSpPr bwMode="auto">
          <a:xfrm>
            <a:off x="2351088" y="3328988"/>
            <a:ext cx="474662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B9E5E4A2-22DD-4A2D-90D2-09CF6AA7F280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0055AC8F-FD33-42FD-B747-268AE512650C}"/>
                </a:ext>
              </a:extLst>
            </p:cNvPr>
            <p:cNvSpPr/>
            <p:nvPr/>
          </p:nvSpPr>
          <p:spPr bwMode="auto">
            <a:xfrm>
              <a:off x="2560269" y="3160956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2">
            <a:extLst>
              <a:ext uri="{FF2B5EF4-FFF2-40B4-BE49-F238E27FC236}">
                <a16:creationId xmlns="" xmlns:a16="http://schemas.microsoft.com/office/drawing/2014/main" id="{E2064A1A-4EAC-4ED5-86F6-DAC7E55552B0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238500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E0780F05-3F7F-4AC7-B66F-8F705A8098BA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612" name="Rectangle 15">
              <a:extLst>
                <a:ext uri="{FF2B5EF4-FFF2-40B4-BE49-F238E27FC236}">
                  <a16:creationId xmlns="" xmlns:a16="http://schemas.microsoft.com/office/drawing/2014/main" id="{76045065-53B3-457F-B929-9D5DD05502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5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tens in the bottom column from the top column.</a:t>
              </a:r>
            </a:p>
          </p:txBody>
        </p:sp>
      </p:grpSp>
      <p:grpSp>
        <p:nvGrpSpPr>
          <p:cNvPr id="41" name="3">
            <a:extLst>
              <a:ext uri="{FF2B5EF4-FFF2-40B4-BE49-F238E27FC236}">
                <a16:creationId xmlns="" xmlns:a16="http://schemas.microsoft.com/office/drawing/2014/main" id="{C0600779-B8C4-45A6-830F-3C2A5B6F0C5C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197350"/>
            <a:ext cx="3711575" cy="1981200"/>
            <a:chOff x="4679093" y="3783323"/>
            <a:chExt cx="3710352" cy="1979124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6CB83A9F-E8A8-43CA-BFB6-3C4528A89AD0}"/>
                </a:ext>
              </a:extLst>
            </p:cNvPr>
            <p:cNvSpPr/>
            <p:nvPr/>
          </p:nvSpPr>
          <p:spPr>
            <a:xfrm>
              <a:off x="4679093" y="3783323"/>
              <a:ext cx="3708766" cy="1979124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610" name="Rectangle 19">
              <a:extLst>
                <a:ext uri="{FF2B5EF4-FFF2-40B4-BE49-F238E27FC236}">
                  <a16:creationId xmlns="" xmlns:a16="http://schemas.microsoft.com/office/drawing/2014/main" id="{381CA74C-1E06-4569-A86C-F54EC84EF0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0187" y="3870586"/>
              <a:ext cx="3709258" cy="33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7 tens - 5 tens = 2 tens.</a:t>
              </a:r>
            </a:p>
          </p:txBody>
        </p:sp>
      </p:grpSp>
      <p:grpSp>
        <p:nvGrpSpPr>
          <p:cNvPr id="49" name="6">
            <a:extLst>
              <a:ext uri="{FF2B5EF4-FFF2-40B4-BE49-F238E27FC236}">
                <a16:creationId xmlns="" xmlns:a16="http://schemas.microsoft.com/office/drawing/2014/main" id="{EBE8DB1B-DB53-4070-A39F-135172C18844}"/>
              </a:ext>
            </a:extLst>
          </p:cNvPr>
          <p:cNvGrpSpPr>
            <a:grpSpLocks/>
          </p:cNvGrpSpPr>
          <p:nvPr/>
        </p:nvGrpSpPr>
        <p:grpSpPr bwMode="auto">
          <a:xfrm>
            <a:off x="708025" y="5668963"/>
            <a:ext cx="3709988" cy="577850"/>
            <a:chOff x="4679093" y="3331660"/>
            <a:chExt cx="3709258" cy="579172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2F9E2F19-0DA3-4030-8788-9750660626EA}"/>
                </a:ext>
              </a:extLst>
            </p:cNvPr>
            <p:cNvSpPr/>
            <p:nvPr/>
          </p:nvSpPr>
          <p:spPr>
            <a:xfrm>
              <a:off x="4679093" y="3331660"/>
              <a:ext cx="3709258" cy="5791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608" name="Rectangle 15">
              <a:extLst>
                <a:ext uri="{FF2B5EF4-FFF2-40B4-BE49-F238E27FC236}">
                  <a16:creationId xmlns="" xmlns:a16="http://schemas.microsoft.com/office/drawing/2014/main" id="{84C64459-0CBC-42E0-ADCE-EC46C1FDFF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438033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2 in the tens answer.</a:t>
              </a:r>
            </a:p>
          </p:txBody>
        </p:sp>
      </p:grpSp>
      <p:sp>
        <p:nvSpPr>
          <p:cNvPr id="24590" name="Rectangle 1">
            <a:extLst>
              <a:ext uri="{FF2B5EF4-FFF2-40B4-BE49-F238E27FC236}">
                <a16:creationId xmlns="" xmlns:a16="http://schemas.microsoft.com/office/drawing/2014/main" id="{62D14E1A-C88B-44C2-ADB0-6694A2BA1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684 grams. 257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sp>
        <p:nvSpPr>
          <p:cNvPr id="44" name="TextBox 4">
            <a:extLst>
              <a:ext uri="{FF2B5EF4-FFF2-40B4-BE49-F238E27FC236}">
                <a16:creationId xmlns="" xmlns:a16="http://schemas.microsoft.com/office/drawing/2014/main" id="{324D2D23-1378-446C-BCF8-F40D4F7DF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47053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3" name="4">
            <a:extLst>
              <a:ext uri="{FF2B5EF4-FFF2-40B4-BE49-F238E27FC236}">
                <a16:creationId xmlns="" xmlns:a16="http://schemas.microsoft.com/office/drawing/2014/main" id="{37000B5D-8333-4219-8EB2-C97D5304394B}"/>
              </a:ext>
            </a:extLst>
          </p:cNvPr>
          <p:cNvGrpSpPr>
            <a:grpSpLocks/>
          </p:cNvGrpSpPr>
          <p:nvPr/>
        </p:nvGrpSpPr>
        <p:grpSpPr bwMode="auto">
          <a:xfrm>
            <a:off x="4851400" y="4670425"/>
            <a:ext cx="1520825" cy="1411288"/>
            <a:chOff x="4851677" y="4670746"/>
            <a:chExt cx="1520771" cy="1411065"/>
          </a:xfrm>
        </p:grpSpPr>
        <p:pic>
          <p:nvPicPr>
            <p:cNvPr id="24601" name="1">
              <a:extLst>
                <a:ext uri="{FF2B5EF4-FFF2-40B4-BE49-F238E27FC236}">
                  <a16:creationId xmlns="" xmlns:a16="http://schemas.microsoft.com/office/drawing/2014/main" id="{3297CD0C-4E5B-42B1-B717-32118B10E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1677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2" name="1">
              <a:extLst>
                <a:ext uri="{FF2B5EF4-FFF2-40B4-BE49-F238E27FC236}">
                  <a16:creationId xmlns="" xmlns:a16="http://schemas.microsoft.com/office/drawing/2014/main" id="{B9EFF737-06E7-4707-9474-579CA7AC16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7390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3" name="1">
              <a:extLst>
                <a:ext uri="{FF2B5EF4-FFF2-40B4-BE49-F238E27FC236}">
                  <a16:creationId xmlns="" xmlns:a16="http://schemas.microsoft.com/office/drawing/2014/main" id="{E7C2298B-3293-4F55-A3D0-B609BA62A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3103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4" name="1">
              <a:extLst>
                <a:ext uri="{FF2B5EF4-FFF2-40B4-BE49-F238E27FC236}">
                  <a16:creationId xmlns="" xmlns:a16="http://schemas.microsoft.com/office/drawing/2014/main" id="{7442A435-185F-4680-B437-318A24E41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8816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5" name="1">
              <a:extLst>
                <a:ext uri="{FF2B5EF4-FFF2-40B4-BE49-F238E27FC236}">
                  <a16:creationId xmlns="" xmlns:a16="http://schemas.microsoft.com/office/drawing/2014/main" id="{66CF8C3B-1A37-4032-9659-DDCB8AE16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4529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6" name="1">
              <a:extLst>
                <a:ext uri="{FF2B5EF4-FFF2-40B4-BE49-F238E27FC236}">
                  <a16:creationId xmlns="" xmlns:a16="http://schemas.microsoft.com/office/drawing/2014/main" id="{94232356-07E9-428C-BAA5-912767B82C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0242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5">
            <a:extLst>
              <a:ext uri="{FF2B5EF4-FFF2-40B4-BE49-F238E27FC236}">
                <a16:creationId xmlns="" xmlns:a16="http://schemas.microsoft.com/office/drawing/2014/main" id="{E7BA170B-2763-454A-9FFE-34E6720578CD}"/>
              </a:ext>
            </a:extLst>
          </p:cNvPr>
          <p:cNvGrpSpPr>
            <a:grpSpLocks/>
          </p:cNvGrpSpPr>
          <p:nvPr/>
        </p:nvGrpSpPr>
        <p:grpSpPr bwMode="auto">
          <a:xfrm>
            <a:off x="7440613" y="4670425"/>
            <a:ext cx="458787" cy="1411288"/>
            <a:chOff x="7441287" y="4670746"/>
            <a:chExt cx="457919" cy="1411065"/>
          </a:xfrm>
        </p:grpSpPr>
        <p:pic>
          <p:nvPicPr>
            <p:cNvPr id="24599" name="1">
              <a:extLst>
                <a:ext uri="{FF2B5EF4-FFF2-40B4-BE49-F238E27FC236}">
                  <a16:creationId xmlns="" xmlns:a16="http://schemas.microsoft.com/office/drawing/2014/main" id="{02650D2C-95D0-42E2-99FC-55604C8899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1287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0" name="1">
              <a:extLst>
                <a:ext uri="{FF2B5EF4-FFF2-40B4-BE49-F238E27FC236}">
                  <a16:creationId xmlns="" xmlns:a16="http://schemas.microsoft.com/office/drawing/2014/main" id="{B03CCC05-5099-44AA-AFFC-E8C6BFC92B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7000" y="467074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E6CE2F44-794B-4251-B641-3FE28FCDF9A6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54" name="crossed out">
            <a:extLst>
              <a:ext uri="{FF2B5EF4-FFF2-40B4-BE49-F238E27FC236}">
                <a16:creationId xmlns="" xmlns:a16="http://schemas.microsoft.com/office/drawing/2014/main" id="{FBE7C234-FFB4-442F-ADF1-F44D36C19046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6" name="little 1">
            <a:extLst>
              <a:ext uri="{FF2B5EF4-FFF2-40B4-BE49-F238E27FC236}">
                <a16:creationId xmlns="" xmlns:a16="http://schemas.microsoft.com/office/drawing/2014/main" id="{DC320A63-1BBB-4384-87BA-75DCCBD8A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3" y="3241675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4597" name="little 7">
            <a:extLst>
              <a:ext uri="{FF2B5EF4-FFF2-40B4-BE49-F238E27FC236}">
                <a16:creationId xmlns="" xmlns:a16="http://schemas.microsoft.com/office/drawing/2014/main" id="{EF961A9C-6934-49AE-A2BF-FB5F03448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323691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="" xmlns:a16="http://schemas.microsoft.com/office/drawing/2014/main" id="{FE99CE3C-4915-43C9-8F5D-B71DAC9F7020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Whole Class">
            <a:extLst>
              <a:ext uri="{FF2B5EF4-FFF2-40B4-BE49-F238E27FC236}">
                <a16:creationId xmlns="" xmlns:a16="http://schemas.microsoft.com/office/drawing/2014/main" id="{8C6DD18F-CE4A-4D18-B17E-C5E1824F7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12">
            <a:extLst>
              <a:ext uri="{FF2B5EF4-FFF2-40B4-BE49-F238E27FC236}">
                <a16:creationId xmlns="" xmlns:a16="http://schemas.microsoft.com/office/drawing/2014/main" id="{A3D62C33-E19B-4355-BC2A-F1B763AEA0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628CFBF3-0F73-4C43-9504-540FB2A56FCE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5" name="TextBox 4">
            <a:extLst>
              <a:ext uri="{FF2B5EF4-FFF2-40B4-BE49-F238E27FC236}">
                <a16:creationId xmlns="" xmlns:a16="http://schemas.microsoft.com/office/drawing/2014/main" id="{68B0076D-F882-4463-8003-CBBAFBAA3C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884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257</a:t>
            </a:r>
          </a:p>
        </p:txBody>
      </p:sp>
      <p:grpSp>
        <p:nvGrpSpPr>
          <p:cNvPr id="19" name="1">
            <a:extLst>
              <a:ext uri="{FF2B5EF4-FFF2-40B4-BE49-F238E27FC236}">
                <a16:creationId xmlns="" xmlns:a16="http://schemas.microsoft.com/office/drawing/2014/main" id="{F478A0CD-F32D-46BD-B680-6D326B395C97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742950"/>
            <a:chOff x="4679093" y="4042747"/>
            <a:chExt cx="3709258" cy="74205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75891FD1-F78B-4444-9184-629A6621E010}"/>
                </a:ext>
              </a:extLst>
            </p:cNvPr>
            <p:cNvSpPr/>
            <p:nvPr/>
          </p:nvSpPr>
          <p:spPr>
            <a:xfrm>
              <a:off x="4679093" y="4042747"/>
              <a:ext cx="3709258" cy="7420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43" name="Rectangle 19">
              <a:extLst>
                <a:ext uri="{FF2B5EF4-FFF2-40B4-BE49-F238E27FC236}">
                  <a16:creationId xmlns="" xmlns:a16="http://schemas.microsoft.com/office/drawing/2014/main" id="{EE971AC2-D0CB-4314-BCDE-1F7DA99349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262732"/>
              <a:ext cx="3709258" cy="33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hundreds column.</a:t>
              </a:r>
            </a:p>
          </p:txBody>
        </p:sp>
      </p:grpSp>
      <p:sp>
        <p:nvSpPr>
          <p:cNvPr id="25607" name="TextBox 29">
            <a:extLst>
              <a:ext uri="{FF2B5EF4-FFF2-40B4-BE49-F238E27FC236}">
                <a16:creationId xmlns="" xmlns:a16="http://schemas.microsoft.com/office/drawing/2014/main" id="{66600C84-EA02-4C3F-BB0A-45AB8B6039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5608" name="TextBox 4">
            <a:extLst>
              <a:ext uri="{FF2B5EF4-FFF2-40B4-BE49-F238E27FC236}">
                <a16:creationId xmlns="" xmlns:a16="http://schemas.microsoft.com/office/drawing/2014/main" id="{4E7D5170-3643-42A1-8FD0-84D969B4A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7AB4EAA5-F8BA-4536-9342-8714F2017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DD82D490-5E81-44BC-95B5-7E73BB0EBDC3}"/>
              </a:ext>
            </a:extLst>
          </p:cNvPr>
          <p:cNvGrpSpPr>
            <a:grpSpLocks/>
          </p:cNvGrpSpPr>
          <p:nvPr/>
        </p:nvGrpSpPr>
        <p:grpSpPr bwMode="auto">
          <a:xfrm>
            <a:off x="2365375" y="3359150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EE54854F-26DB-411A-8E6D-69B248211A48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8FE243DB-6FDC-4845-8781-C28A98F92ABB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2">
            <a:extLst>
              <a:ext uri="{FF2B5EF4-FFF2-40B4-BE49-F238E27FC236}">
                <a16:creationId xmlns="" xmlns:a16="http://schemas.microsoft.com/office/drawing/2014/main" id="{877AE657-2769-42E7-A876-F607FC118CDF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963863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AF15D5D7-4339-46C5-9F48-71CBAAE3D11D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39" name="Rectangle 15">
              <a:extLst>
                <a:ext uri="{FF2B5EF4-FFF2-40B4-BE49-F238E27FC236}">
                  <a16:creationId xmlns="" xmlns:a16="http://schemas.microsoft.com/office/drawing/2014/main" id="{4177B164-7CA3-4918-AB46-02DCCBD770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6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hundreds in the bottom column from the top column.</a:t>
              </a:r>
            </a:p>
          </p:txBody>
        </p:sp>
      </p:grpSp>
      <p:grpSp>
        <p:nvGrpSpPr>
          <p:cNvPr id="41" name="3">
            <a:extLst>
              <a:ext uri="{FF2B5EF4-FFF2-40B4-BE49-F238E27FC236}">
                <a16:creationId xmlns="" xmlns:a16="http://schemas.microsoft.com/office/drawing/2014/main" id="{D16C6265-8E4F-4D66-A684-86966B329D3A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863975"/>
            <a:ext cx="3709988" cy="2273300"/>
            <a:chOff x="4679093" y="3783322"/>
            <a:chExt cx="3709258" cy="2271661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091B72FC-ACFC-4DD1-860D-70AD796BA0FC}"/>
                </a:ext>
              </a:extLst>
            </p:cNvPr>
            <p:cNvSpPr/>
            <p:nvPr/>
          </p:nvSpPr>
          <p:spPr>
            <a:xfrm>
              <a:off x="4679093" y="3783322"/>
              <a:ext cx="3709258" cy="227166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37" name="Rectangle 19">
              <a:extLst>
                <a:ext uri="{FF2B5EF4-FFF2-40B4-BE49-F238E27FC236}">
                  <a16:creationId xmlns="" xmlns:a16="http://schemas.microsoft.com/office/drawing/2014/main" id="{7186C23E-DE17-4786-9C2B-136FE02519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57585"/>
              <a:ext cx="3709258" cy="338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da-DK" altLang="en-US" sz="1600" dirty="0">
                  <a:solidFill>
                    <a:schemeClr val="tx1"/>
                  </a:solidFill>
                </a:rPr>
                <a:t>8 hundreds - 2 hundreds = 6 hundreds. </a:t>
              </a:r>
              <a:endParaRPr lang="en-GB" altLang="en-US" sz="1600" dirty="0">
                <a:solidFill>
                  <a:schemeClr val="tx1"/>
                </a:solidFill>
              </a:endParaRPr>
            </a:p>
          </p:txBody>
        </p:sp>
      </p:grpSp>
      <p:sp>
        <p:nvSpPr>
          <p:cNvPr id="25613" name="Rectangle 1">
            <a:extLst>
              <a:ext uri="{FF2B5EF4-FFF2-40B4-BE49-F238E27FC236}">
                <a16:creationId xmlns="" xmlns:a16="http://schemas.microsoft.com/office/drawing/2014/main" id="{CF5F2F70-EBB1-4B84-A723-FA262BAED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09700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684 grams. 257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sp>
        <p:nvSpPr>
          <p:cNvPr id="25614" name="TextBox 4">
            <a:extLst>
              <a:ext uri="{FF2B5EF4-FFF2-40B4-BE49-F238E27FC236}">
                <a16:creationId xmlns="" xmlns:a16="http://schemas.microsoft.com/office/drawing/2014/main" id="{1E4EF7F4-8272-43D5-A460-A9AF3A94C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47053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4" name="4">
            <a:extLst>
              <a:ext uri="{FF2B5EF4-FFF2-40B4-BE49-F238E27FC236}">
                <a16:creationId xmlns="" xmlns:a16="http://schemas.microsoft.com/office/drawing/2014/main" id="{A1E58ECB-66A1-404A-8599-2D84D6FF17AB}"/>
              </a:ext>
            </a:extLst>
          </p:cNvPr>
          <p:cNvGrpSpPr>
            <a:grpSpLocks/>
          </p:cNvGrpSpPr>
          <p:nvPr/>
        </p:nvGrpSpPr>
        <p:grpSpPr bwMode="auto">
          <a:xfrm>
            <a:off x="5021263" y="4525963"/>
            <a:ext cx="2935287" cy="1379537"/>
            <a:chOff x="4989079" y="4401265"/>
            <a:chExt cx="2934085" cy="1379317"/>
          </a:xfrm>
        </p:grpSpPr>
        <p:pic>
          <p:nvPicPr>
            <p:cNvPr id="25628" name="Picture 2">
              <a:extLst>
                <a:ext uri="{FF2B5EF4-FFF2-40B4-BE49-F238E27FC236}">
                  <a16:creationId xmlns="" xmlns:a16="http://schemas.microsoft.com/office/drawing/2014/main" id="{F617B120-E2A6-43BE-8B1E-B9A2231223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9079" y="4435887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9" name="Picture 33">
              <a:extLst>
                <a:ext uri="{FF2B5EF4-FFF2-40B4-BE49-F238E27FC236}">
                  <a16:creationId xmlns="" xmlns:a16="http://schemas.microsoft.com/office/drawing/2014/main" id="{2BD862BE-C126-4310-A5B0-998A722A72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4627" y="4435886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0" name="Picture 37">
              <a:extLst>
                <a:ext uri="{FF2B5EF4-FFF2-40B4-BE49-F238E27FC236}">
                  <a16:creationId xmlns="" xmlns:a16="http://schemas.microsoft.com/office/drawing/2014/main" id="{9D12A81C-42C6-4061-9CD8-276B0196A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5" y="4435885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1" name="Picture 38">
              <a:extLst>
                <a:ext uri="{FF2B5EF4-FFF2-40B4-BE49-F238E27FC236}">
                  <a16:creationId xmlns="" xmlns:a16="http://schemas.microsoft.com/office/drawing/2014/main" id="{D9B07A5D-5964-4948-BB58-A4F6E95A01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3457" y="4401265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2" name="Picture 39">
              <a:extLst>
                <a:ext uri="{FF2B5EF4-FFF2-40B4-BE49-F238E27FC236}">
                  <a16:creationId xmlns="" xmlns:a16="http://schemas.microsoft.com/office/drawing/2014/main" id="{BB86B447-A636-4393-8EB6-C15F5DA70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9079" y="5158435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3" name="Picture 44">
              <a:extLst>
                <a:ext uri="{FF2B5EF4-FFF2-40B4-BE49-F238E27FC236}">
                  <a16:creationId xmlns="" xmlns:a16="http://schemas.microsoft.com/office/drawing/2014/main" id="{17BF6F14-7271-4FC3-82EF-BF3D95177A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4627" y="5158434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4" name="Picture 45">
              <a:extLst>
                <a:ext uri="{FF2B5EF4-FFF2-40B4-BE49-F238E27FC236}">
                  <a16:creationId xmlns="" xmlns:a16="http://schemas.microsoft.com/office/drawing/2014/main" id="{6C762581-7040-4CED-B452-44AAF0FF76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5" y="5158433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35" name="Picture 46">
              <a:extLst>
                <a:ext uri="{FF2B5EF4-FFF2-40B4-BE49-F238E27FC236}">
                  <a16:creationId xmlns="" xmlns:a16="http://schemas.microsoft.com/office/drawing/2014/main" id="{8B26301C-9249-48BF-9DAC-6A047D6D20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3457" y="5123813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5">
            <a:extLst>
              <a:ext uri="{FF2B5EF4-FFF2-40B4-BE49-F238E27FC236}">
                <a16:creationId xmlns="" xmlns:a16="http://schemas.microsoft.com/office/drawing/2014/main" id="{0CA8461C-E09F-4255-9015-F1A7EE44154C}"/>
              </a:ext>
            </a:extLst>
          </p:cNvPr>
          <p:cNvGrpSpPr>
            <a:grpSpLocks/>
          </p:cNvGrpSpPr>
          <p:nvPr/>
        </p:nvGrpSpPr>
        <p:grpSpPr bwMode="auto">
          <a:xfrm>
            <a:off x="5408613" y="4573588"/>
            <a:ext cx="2160587" cy="1344612"/>
            <a:chOff x="4989079" y="4435885"/>
            <a:chExt cx="2160803" cy="1344697"/>
          </a:xfrm>
        </p:grpSpPr>
        <p:pic>
          <p:nvPicPr>
            <p:cNvPr id="25622" name="Picture 51">
              <a:extLst>
                <a:ext uri="{FF2B5EF4-FFF2-40B4-BE49-F238E27FC236}">
                  <a16:creationId xmlns="" xmlns:a16="http://schemas.microsoft.com/office/drawing/2014/main" id="{87B821C5-103A-4D38-AAD8-8FC16650D9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9079" y="4435887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3" name="Picture 52">
              <a:extLst>
                <a:ext uri="{FF2B5EF4-FFF2-40B4-BE49-F238E27FC236}">
                  <a16:creationId xmlns="" xmlns:a16="http://schemas.microsoft.com/office/drawing/2014/main" id="{140C2676-41FC-4424-A083-F468AB6F0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4627" y="4435886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4" name="Picture 53">
              <a:extLst>
                <a:ext uri="{FF2B5EF4-FFF2-40B4-BE49-F238E27FC236}">
                  <a16:creationId xmlns="" xmlns:a16="http://schemas.microsoft.com/office/drawing/2014/main" id="{A0860CEE-5CAF-4611-9344-69DF59A52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5" y="4435885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5" name="Picture 55">
              <a:extLst>
                <a:ext uri="{FF2B5EF4-FFF2-40B4-BE49-F238E27FC236}">
                  <a16:creationId xmlns="" xmlns:a16="http://schemas.microsoft.com/office/drawing/2014/main" id="{980B7240-B081-418F-A460-3A6844D50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9079" y="5158435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6" name="Picture 56">
              <a:extLst>
                <a:ext uri="{FF2B5EF4-FFF2-40B4-BE49-F238E27FC236}">
                  <a16:creationId xmlns="" xmlns:a16="http://schemas.microsoft.com/office/drawing/2014/main" id="{861C499B-8BC6-49B8-8337-219522E20A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4627" y="5158434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27" name="Picture 57">
              <a:extLst>
                <a:ext uri="{FF2B5EF4-FFF2-40B4-BE49-F238E27FC236}">
                  <a16:creationId xmlns="" xmlns:a16="http://schemas.microsoft.com/office/drawing/2014/main" id="{52D86F4E-B94C-4CA2-BB20-26D99BCF0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5" y="5158433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41E65A6B-0DDC-4DDA-970F-ADE660A35C16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61" name="crossed out">
            <a:extLst>
              <a:ext uri="{FF2B5EF4-FFF2-40B4-BE49-F238E27FC236}">
                <a16:creationId xmlns="" xmlns:a16="http://schemas.microsoft.com/office/drawing/2014/main" id="{9D5ABDAC-B017-4106-AF84-182D7702246E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9" name="little 1">
            <a:extLst>
              <a:ext uri="{FF2B5EF4-FFF2-40B4-BE49-F238E27FC236}">
                <a16:creationId xmlns="" xmlns:a16="http://schemas.microsoft.com/office/drawing/2014/main" id="{399D8FAD-F151-453D-B504-732590836B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3" y="3241675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5620" name="little 7">
            <a:extLst>
              <a:ext uri="{FF2B5EF4-FFF2-40B4-BE49-F238E27FC236}">
                <a16:creationId xmlns="" xmlns:a16="http://schemas.microsoft.com/office/drawing/2014/main" id="{84EBD55D-C6AD-4BA5-98BA-3033193A8B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323691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="" xmlns:a16="http://schemas.microsoft.com/office/drawing/2014/main" id="{651DA65F-2DD8-4827-BFDC-1439639F5AF7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Whole Class">
            <a:extLst>
              <a:ext uri="{FF2B5EF4-FFF2-40B4-BE49-F238E27FC236}">
                <a16:creationId xmlns="" xmlns:a16="http://schemas.microsoft.com/office/drawing/2014/main" id="{774C8B14-2FBF-4635-AEC5-87B23859C9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12">
            <a:extLst>
              <a:ext uri="{FF2B5EF4-FFF2-40B4-BE49-F238E27FC236}">
                <a16:creationId xmlns="" xmlns:a16="http://schemas.microsoft.com/office/drawing/2014/main" id="{858A5B52-0C3E-491D-B107-3FF3F0C3E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803E1E72-84B0-4228-ACFD-675093DD5BD2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9" name="TextBox 4">
            <a:extLst>
              <a:ext uri="{FF2B5EF4-FFF2-40B4-BE49-F238E27FC236}">
                <a16:creationId xmlns="" xmlns:a16="http://schemas.microsoft.com/office/drawing/2014/main" id="{11F30CA6-332E-408F-94E9-72522CF316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884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257</a:t>
            </a:r>
          </a:p>
        </p:txBody>
      </p:sp>
      <p:sp>
        <p:nvSpPr>
          <p:cNvPr id="26630" name="TextBox 29">
            <a:extLst>
              <a:ext uri="{FF2B5EF4-FFF2-40B4-BE49-F238E27FC236}">
                <a16:creationId xmlns="" xmlns:a16="http://schemas.microsoft.com/office/drawing/2014/main" id="{2784506A-D6AF-42EA-9D3B-C6D992E6E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6631" name="TextBox 4">
            <a:extLst>
              <a:ext uri="{FF2B5EF4-FFF2-40B4-BE49-F238E27FC236}">
                <a16:creationId xmlns="" xmlns:a16="http://schemas.microsoft.com/office/drawing/2014/main" id="{A337A06E-2DF3-45BB-820B-0E1C73B04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D3DA2FFF-2596-4860-A1F9-8E4824BC0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A3EE0F89-C222-4A85-808D-B9F7102FC032}"/>
              </a:ext>
            </a:extLst>
          </p:cNvPr>
          <p:cNvGrpSpPr>
            <a:grpSpLocks/>
          </p:cNvGrpSpPr>
          <p:nvPr/>
        </p:nvGrpSpPr>
        <p:grpSpPr bwMode="auto">
          <a:xfrm>
            <a:off x="2365375" y="3359150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8D795343-6A5D-4B74-9AE7-3F8480A5FF02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E871D52C-7655-48F3-B430-A69669072373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58637959-7224-4D26-AA1F-CB56FF9D1F61}"/>
              </a:ext>
            </a:extLst>
          </p:cNvPr>
          <p:cNvGrpSpPr>
            <a:grpSpLocks/>
          </p:cNvGrpSpPr>
          <p:nvPr/>
        </p:nvGrpSpPr>
        <p:grpSpPr bwMode="auto">
          <a:xfrm>
            <a:off x="4625975" y="2160588"/>
            <a:ext cx="3709988" cy="722312"/>
            <a:chOff x="4679093" y="3087157"/>
            <a:chExt cx="3709258" cy="721622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DCFF40A1-9514-4B5D-A72E-E1A41A96BC9E}"/>
                </a:ext>
              </a:extLst>
            </p:cNvPr>
            <p:cNvSpPr/>
            <p:nvPr/>
          </p:nvSpPr>
          <p:spPr>
            <a:xfrm>
              <a:off x="4679093" y="3087157"/>
              <a:ext cx="3709258" cy="72162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49" name="Rectangle 15">
              <a:extLst>
                <a:ext uri="{FF2B5EF4-FFF2-40B4-BE49-F238E27FC236}">
                  <a16:creationId xmlns="" xmlns:a16="http://schemas.microsoft.com/office/drawing/2014/main" id="{2EF2C96D-153E-41F8-998D-9154F348D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7850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6 in the hundreds answer.</a:t>
              </a:r>
            </a:p>
          </p:txBody>
        </p:sp>
      </p:grpSp>
      <p:sp>
        <p:nvSpPr>
          <p:cNvPr id="26635" name="Rectangle 1">
            <a:extLst>
              <a:ext uri="{FF2B5EF4-FFF2-40B4-BE49-F238E27FC236}">
                <a16:creationId xmlns="" xmlns:a16="http://schemas.microsoft.com/office/drawing/2014/main" id="{94DFE60E-1514-4B96-B32D-67862F49E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09700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684 grams. 257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sp>
        <p:nvSpPr>
          <p:cNvPr id="26636" name="TextBox 4">
            <a:extLst>
              <a:ext uri="{FF2B5EF4-FFF2-40B4-BE49-F238E27FC236}">
                <a16:creationId xmlns="" xmlns:a16="http://schemas.microsoft.com/office/drawing/2014/main" id="{CA8FCA6C-3FB5-4C43-B4CE-845C716A3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47053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1" name="TextBox 4">
            <a:extLst>
              <a:ext uri="{FF2B5EF4-FFF2-40B4-BE49-F238E27FC236}">
                <a16:creationId xmlns="" xmlns:a16="http://schemas.microsoft.com/office/drawing/2014/main" id="{8E0A873E-A55F-424C-9B48-13D039E983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575" y="4710113"/>
            <a:ext cx="18716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6</a:t>
            </a:r>
          </a:p>
        </p:txBody>
      </p:sp>
      <p:grpSp>
        <p:nvGrpSpPr>
          <p:cNvPr id="5" name="D">
            <a:extLst>
              <a:ext uri="{FF2B5EF4-FFF2-40B4-BE49-F238E27FC236}">
                <a16:creationId xmlns="" xmlns:a16="http://schemas.microsoft.com/office/drawing/2014/main" id="{1A74FC60-113F-4D4F-AECC-7AADEE48FDFD}"/>
              </a:ext>
            </a:extLst>
          </p:cNvPr>
          <p:cNvGrpSpPr>
            <a:grpSpLocks/>
          </p:cNvGrpSpPr>
          <p:nvPr/>
        </p:nvGrpSpPr>
        <p:grpSpPr bwMode="auto">
          <a:xfrm>
            <a:off x="4625975" y="2941638"/>
            <a:ext cx="3709988" cy="3236912"/>
            <a:chOff x="4618039" y="2941330"/>
            <a:chExt cx="3709987" cy="3237049"/>
          </a:xfrm>
        </p:grpSpPr>
        <p:grpSp>
          <p:nvGrpSpPr>
            <p:cNvPr id="26644" name="D">
              <a:extLst>
                <a:ext uri="{FF2B5EF4-FFF2-40B4-BE49-F238E27FC236}">
                  <a16:creationId xmlns="" xmlns:a16="http://schemas.microsoft.com/office/drawing/2014/main" id="{47308631-A881-43B7-8D05-748935C0693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18039" y="2941330"/>
              <a:ext cx="3709987" cy="3237048"/>
              <a:chOff x="4679093" y="3783322"/>
              <a:chExt cx="3709258" cy="3234472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="" xmlns:a16="http://schemas.microsoft.com/office/drawing/2014/main" id="{C28B74C3-181D-4325-9D39-B0F1E918D367}"/>
                  </a:ext>
                </a:extLst>
              </p:cNvPr>
              <p:cNvSpPr/>
              <p:nvPr/>
            </p:nvSpPr>
            <p:spPr>
              <a:xfrm>
                <a:off x="4679093" y="3783322"/>
                <a:ext cx="3709258" cy="323447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6647" name="Rectangle 19">
                <a:extLst>
                  <a:ext uri="{FF2B5EF4-FFF2-40B4-BE49-F238E27FC236}">
                    <a16:creationId xmlns="" xmlns:a16="http://schemas.microsoft.com/office/drawing/2014/main" id="{02B6010B-424D-4401-9E52-209F898E34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79093" y="3957585"/>
                <a:ext cx="2778993" cy="338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da-DK" altLang="en-US" sz="1600" b="1">
                    <a:solidFill>
                      <a:schemeClr val="tx1"/>
                    </a:solidFill>
                  </a:rPr>
                  <a:t>884 – 257 = 627</a:t>
                </a:r>
              </a:p>
            </p:txBody>
          </p:sp>
        </p:grpSp>
        <p:pic>
          <p:nvPicPr>
            <p:cNvPr id="26645" name="Picture 3">
              <a:extLst>
                <a:ext uri="{FF2B5EF4-FFF2-40B4-BE49-F238E27FC236}">
                  <a16:creationId xmlns="" xmlns:a16="http://schemas.microsoft.com/office/drawing/2014/main" id="{B2ECA077-9669-4D4D-B234-4A4C21DAEB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040"/>
            <a:stretch>
              <a:fillRect/>
            </a:stretch>
          </p:blipFill>
          <p:spPr bwMode="auto">
            <a:xfrm>
              <a:off x="5645210" y="3347859"/>
              <a:ext cx="2514465" cy="2830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6AD77566-52C3-40B4-B64C-A930BE55C46A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38" name="crossed out">
            <a:extLst>
              <a:ext uri="{FF2B5EF4-FFF2-40B4-BE49-F238E27FC236}">
                <a16:creationId xmlns="" xmlns:a16="http://schemas.microsoft.com/office/drawing/2014/main" id="{F37CAE02-D471-4D41-9CC9-591194A5C1C5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1" name="little 1">
            <a:extLst>
              <a:ext uri="{FF2B5EF4-FFF2-40B4-BE49-F238E27FC236}">
                <a16:creationId xmlns="" xmlns:a16="http://schemas.microsoft.com/office/drawing/2014/main" id="{7C1F6D3E-B44A-4A69-9D40-E2EA0ACB1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3" y="3241675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6642" name="little 7">
            <a:extLst>
              <a:ext uri="{FF2B5EF4-FFF2-40B4-BE49-F238E27FC236}">
                <a16:creationId xmlns="" xmlns:a16="http://schemas.microsoft.com/office/drawing/2014/main" id="{CD748801-EF05-46EE-931E-FA1BD4D15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323691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="" xmlns:a16="http://schemas.microsoft.com/office/drawing/2014/main" id="{41C9860E-BD7D-4139-8C07-9C5A13E652CB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>
            <a:extLst>
              <a:ext uri="{FF2B5EF4-FFF2-40B4-BE49-F238E27FC236}">
                <a16:creationId xmlns="" xmlns:a16="http://schemas.microsoft.com/office/drawing/2014/main" id="{DE266F47-AA2D-4745-BA8D-0C79C42F0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33410"/>
            <a:ext cx="7632700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It  has been chaos in the sorting office this morning.</a:t>
            </a:r>
            <a:br>
              <a:rPr lang="en-GB" altLang="en-US" dirty="0"/>
            </a:br>
            <a:r>
              <a:rPr lang="en-GB" altLang="en-US" dirty="0"/>
              <a:t>Some of the parcels are too heavy so some of the weight has been taken out. Can you find the mass of each parcel now?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A1C449A7-0A5D-4153-BABC-D91F633442EC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pic>
        <p:nvPicPr>
          <p:cNvPr id="27652" name="Whole Class">
            <a:extLst>
              <a:ext uri="{FF2B5EF4-FFF2-40B4-BE49-F238E27FC236}">
                <a16:creationId xmlns="" xmlns:a16="http://schemas.microsoft.com/office/drawing/2014/main" id="{A33DB055-17E6-43E2-8D61-9D80E5BB8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20C03C6-D1AC-45F9-924A-400BEB658FD6}"/>
              </a:ext>
            </a:extLst>
          </p:cNvPr>
          <p:cNvSpPr/>
          <p:nvPr/>
        </p:nvSpPr>
        <p:spPr>
          <a:xfrm>
            <a:off x="755650" y="2309813"/>
            <a:ext cx="7632700" cy="378301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0" name="Open Parcel">
            <a:extLst>
              <a:ext uri="{FF2B5EF4-FFF2-40B4-BE49-F238E27FC236}">
                <a16:creationId xmlns="" xmlns:a16="http://schemas.microsoft.com/office/drawing/2014/main" id="{EC752874-FE11-4D81-99E7-C3FCFA9659CF}"/>
              </a:ext>
            </a:extLst>
          </p:cNvPr>
          <p:cNvGrpSpPr>
            <a:grpSpLocks/>
          </p:cNvGrpSpPr>
          <p:nvPr/>
        </p:nvGrpSpPr>
        <p:grpSpPr bwMode="auto">
          <a:xfrm>
            <a:off x="2368550" y="2568575"/>
            <a:ext cx="4406900" cy="3359150"/>
            <a:chOff x="2367871" y="2569345"/>
            <a:chExt cx="4407702" cy="3358714"/>
          </a:xfrm>
        </p:grpSpPr>
        <p:pic>
          <p:nvPicPr>
            <p:cNvPr id="27656" name="Picture 10">
              <a:extLst>
                <a:ext uri="{FF2B5EF4-FFF2-40B4-BE49-F238E27FC236}">
                  <a16:creationId xmlns="" xmlns:a16="http://schemas.microsoft.com/office/drawing/2014/main" id="{3B3A1AB3-1E13-4927-851C-7B0D6955B7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7871" y="2569345"/>
              <a:ext cx="4407702" cy="3358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57" name="Rectangle 11">
              <a:extLst>
                <a:ext uri="{FF2B5EF4-FFF2-40B4-BE49-F238E27FC236}">
                  <a16:creationId xmlns="" xmlns:a16="http://schemas.microsoft.com/office/drawing/2014/main" id="{77D6A2DF-C4E4-40A3-957B-7AD44EE1CD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4679" y="3835781"/>
              <a:ext cx="2268181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1600"/>
                <a:t>The parcel weighed 736 grams. 478 grams were removed. How much does the parcel weigh now?</a:t>
              </a:r>
            </a:p>
          </p:txBody>
        </p:sp>
      </p:grpSp>
      <p:pic>
        <p:nvPicPr>
          <p:cNvPr id="13" name="Closed Parcel">
            <a:extLst>
              <a:ext uri="{FF2B5EF4-FFF2-40B4-BE49-F238E27FC236}">
                <a16:creationId xmlns="" xmlns:a16="http://schemas.microsoft.com/office/drawing/2014/main" id="{21E6E387-18DF-4B89-B1BF-7860A3CF6C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587625"/>
            <a:ext cx="45720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Whole Class">
            <a:extLst>
              <a:ext uri="{FF2B5EF4-FFF2-40B4-BE49-F238E27FC236}">
                <a16:creationId xmlns="" xmlns:a16="http://schemas.microsoft.com/office/drawing/2014/main" id="{207FFDFB-28BF-4807-B078-3E395241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12">
            <a:extLst>
              <a:ext uri="{FF2B5EF4-FFF2-40B4-BE49-F238E27FC236}">
                <a16:creationId xmlns="" xmlns:a16="http://schemas.microsoft.com/office/drawing/2014/main" id="{C333A760-9BF1-482B-A66D-C742B1BF5E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49D9A87A-5836-44FD-993A-8560D7EB1A49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7" name="TextBox 4">
            <a:extLst>
              <a:ext uri="{FF2B5EF4-FFF2-40B4-BE49-F238E27FC236}">
                <a16:creationId xmlns="" xmlns:a16="http://schemas.microsoft.com/office/drawing/2014/main" id="{2433502D-B0AA-4C73-9CB7-45C57A22A6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736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478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44E8DE7D-0D8C-4B22-8AAE-5798291C5B61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60AF32AD-F306-43C0-A07E-03BC031A00C1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704" name="Rectangle 19">
              <a:extLst>
                <a:ext uri="{FF2B5EF4-FFF2-40B4-BE49-F238E27FC236}">
                  <a16:creationId xmlns="" xmlns:a16="http://schemas.microsoft.com/office/drawing/2014/main" id="{68E0E999-BF17-4B22-9278-84FFD4D270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ones column.</a:t>
              </a:r>
            </a:p>
          </p:txBody>
        </p:sp>
      </p:grpSp>
      <p:sp>
        <p:nvSpPr>
          <p:cNvPr id="28679" name="TextBox 29">
            <a:extLst>
              <a:ext uri="{FF2B5EF4-FFF2-40B4-BE49-F238E27FC236}">
                <a16:creationId xmlns="" xmlns:a16="http://schemas.microsoft.com/office/drawing/2014/main" id="{DF084185-4914-4AA3-91C6-5C1B6F49C2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5DA1B7A9-F7D2-4BF3-BE0C-5F1151CA0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053C66CA-BCDF-48F6-B4EE-BB32DE0D2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C2830B48-7056-4C8A-B97E-899C720769F4}"/>
              </a:ext>
            </a:extLst>
          </p:cNvPr>
          <p:cNvGrpSpPr>
            <a:grpSpLocks/>
          </p:cNvGrpSpPr>
          <p:nvPr/>
        </p:nvGrpSpPr>
        <p:grpSpPr bwMode="auto">
          <a:xfrm>
            <a:off x="2724150" y="3355975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051A8AC0-AC25-49D7-86B1-CEB20FD1653A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E1C5F257-CC12-4E4C-AC17-51A0EC65AEA3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0A28B962-2635-4FA9-B90F-DDF7D4DC1186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782888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E5611660-FCC6-4A95-A497-43654BAFE0D4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700" name="Rectangle 15">
              <a:extLst>
                <a:ext uri="{FF2B5EF4-FFF2-40B4-BE49-F238E27FC236}">
                  <a16:creationId xmlns="" xmlns:a16="http://schemas.microsoft.com/office/drawing/2014/main" id="{87FB729E-9272-4E4F-843B-385EFADC71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5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ones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2387EA04-ED0C-4041-82D1-A0857C69DE4F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730625"/>
            <a:ext cx="3709988" cy="1101725"/>
            <a:chOff x="4679093" y="3783322"/>
            <a:chExt cx="3709258" cy="1101719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380E9875-767E-4F15-9548-9E52FC9982FB}"/>
                </a:ext>
              </a:extLst>
            </p:cNvPr>
            <p:cNvSpPr/>
            <p:nvPr/>
          </p:nvSpPr>
          <p:spPr>
            <a:xfrm>
              <a:off x="4679093" y="3783322"/>
              <a:ext cx="3709258" cy="1101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98" name="Rectangle 19">
              <a:extLst>
                <a:ext uri="{FF2B5EF4-FFF2-40B4-BE49-F238E27FC236}">
                  <a16:creationId xmlns="" xmlns:a16="http://schemas.microsoft.com/office/drawing/2014/main" id="{F9CF399D-C728-4CD9-BA18-29573A633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19013"/>
              <a:ext cx="3709258" cy="830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6 – 8 =  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This cannot be done, so we need to ‘exchange’ a ten from the tens column.</a:t>
              </a: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E9AB8DDE-0541-4A3A-9821-C375F5EFDC64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938713"/>
            <a:ext cx="3709988" cy="547687"/>
            <a:chOff x="4679093" y="3087158"/>
            <a:chExt cx="3709258" cy="548148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C08D9074-AF30-4D01-8067-58C7E85F0AC3}"/>
                </a:ext>
              </a:extLst>
            </p:cNvPr>
            <p:cNvSpPr/>
            <p:nvPr/>
          </p:nvSpPr>
          <p:spPr>
            <a:xfrm>
              <a:off x="4679093" y="3087158"/>
              <a:ext cx="3709258" cy="54814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96" name="Rectangle 15">
              <a:extLst>
                <a:ext uri="{FF2B5EF4-FFF2-40B4-BE49-F238E27FC236}">
                  <a16:creationId xmlns="" xmlns:a16="http://schemas.microsoft.com/office/drawing/2014/main" id="{04498AF8-0204-4AF6-BE63-C29B156568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08202"/>
              <a:ext cx="3694975" cy="338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16 – 8 = 8</a:t>
              </a:r>
            </a:p>
          </p:txBody>
        </p:sp>
      </p:grpSp>
      <p:sp>
        <p:nvSpPr>
          <p:cNvPr id="28686" name="Rectangle 1">
            <a:extLst>
              <a:ext uri="{FF2B5EF4-FFF2-40B4-BE49-F238E27FC236}">
                <a16:creationId xmlns="" xmlns:a16="http://schemas.microsoft.com/office/drawing/2014/main" id="{F34E65F0-23C0-4D10-8DBF-C1563D06F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736 grams. 478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4" name="E">
            <a:extLst>
              <a:ext uri="{FF2B5EF4-FFF2-40B4-BE49-F238E27FC236}">
                <a16:creationId xmlns="" xmlns:a16="http://schemas.microsoft.com/office/drawing/2014/main" id="{26833421-9CA6-41CF-8ABA-7FB05977A1ED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5591175"/>
            <a:ext cx="3709988" cy="501650"/>
            <a:chOff x="4679093" y="3087157"/>
            <a:chExt cx="3709258" cy="501482"/>
          </a:xfrm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D85F53BA-AA9F-45AA-A73B-B572BCC210A8}"/>
                </a:ext>
              </a:extLst>
            </p:cNvPr>
            <p:cNvSpPr/>
            <p:nvPr/>
          </p:nvSpPr>
          <p:spPr>
            <a:xfrm>
              <a:off x="4679093" y="3087157"/>
              <a:ext cx="3709258" cy="5014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94" name="Rectangle 15">
              <a:extLst>
                <a:ext uri="{FF2B5EF4-FFF2-40B4-BE49-F238E27FC236}">
                  <a16:creationId xmlns="" xmlns:a16="http://schemas.microsoft.com/office/drawing/2014/main" id="{20405764-882B-4B8F-A841-45381583F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8 in the ones answer.</a:t>
              </a:r>
            </a:p>
          </p:txBody>
        </p:sp>
      </p:grp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2B3F2F7A-60FA-4B89-B067-66615B8CC024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Little 1">
            <a:extLst>
              <a:ext uri="{FF2B5EF4-FFF2-40B4-BE49-F238E27FC236}">
                <a16:creationId xmlns="" xmlns:a16="http://schemas.microsoft.com/office/drawing/2014/main" id="{9B224592-BAFD-4EE7-BB58-3E408C1D1B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975" y="3162300"/>
            <a:ext cx="130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0" name="Little 2">
            <a:extLst>
              <a:ext uri="{FF2B5EF4-FFF2-40B4-BE49-F238E27FC236}">
                <a16:creationId xmlns="" xmlns:a16="http://schemas.microsoft.com/office/drawing/2014/main" id="{4EAD6FE7-1B0A-4041-BF7D-23D03D8A8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159125"/>
            <a:ext cx="15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FDEDE5F5-5DD1-4434-A62A-A96FEB2F3A27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0AD92744-5B85-417F-99CA-71C2DB350F23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Whole Class">
            <a:extLst>
              <a:ext uri="{FF2B5EF4-FFF2-40B4-BE49-F238E27FC236}">
                <a16:creationId xmlns="" xmlns:a16="http://schemas.microsoft.com/office/drawing/2014/main" id="{6DB9D0ED-CEB1-4687-B128-D5E9C6B2E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12">
            <a:extLst>
              <a:ext uri="{FF2B5EF4-FFF2-40B4-BE49-F238E27FC236}">
                <a16:creationId xmlns="" xmlns:a16="http://schemas.microsoft.com/office/drawing/2014/main" id="{DE38697B-2CC4-44B0-9C4E-CC1D010354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4C19CD7D-FF3B-4B22-A1B4-78A28948B93D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1" name="TextBox 4">
            <a:extLst>
              <a:ext uri="{FF2B5EF4-FFF2-40B4-BE49-F238E27FC236}">
                <a16:creationId xmlns="" xmlns:a16="http://schemas.microsoft.com/office/drawing/2014/main" id="{F513DB00-9F3A-4F13-8078-1AC13249F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736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478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0538EEAC-B87F-47E1-B38A-07C739537C51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B757488D-8902-47F9-8735-D5F2D2E8A226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33" name="Rectangle 19">
              <a:extLst>
                <a:ext uri="{FF2B5EF4-FFF2-40B4-BE49-F238E27FC236}">
                  <a16:creationId xmlns="" xmlns:a16="http://schemas.microsoft.com/office/drawing/2014/main" id="{DC01CCCF-44B5-4D11-9BCA-BB35FB2ABF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tens column.</a:t>
              </a:r>
            </a:p>
          </p:txBody>
        </p:sp>
      </p:grpSp>
      <p:sp>
        <p:nvSpPr>
          <p:cNvPr id="29703" name="TextBox 29">
            <a:extLst>
              <a:ext uri="{FF2B5EF4-FFF2-40B4-BE49-F238E27FC236}">
                <a16:creationId xmlns="" xmlns:a16="http://schemas.microsoft.com/office/drawing/2014/main" id="{8C3888E8-6E58-4481-8122-154C8ED82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29704" name="TextBox 4">
            <a:extLst>
              <a:ext uri="{FF2B5EF4-FFF2-40B4-BE49-F238E27FC236}">
                <a16:creationId xmlns="" xmlns:a16="http://schemas.microsoft.com/office/drawing/2014/main" id="{CCB27229-3407-490D-B374-0535E55C80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6589268A-467F-41F2-A374-06BD15F27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48A82824-BA78-4129-B063-CC0AF1940099}"/>
              </a:ext>
            </a:extLst>
          </p:cNvPr>
          <p:cNvGrpSpPr>
            <a:grpSpLocks/>
          </p:cNvGrpSpPr>
          <p:nvPr/>
        </p:nvGrpSpPr>
        <p:grpSpPr bwMode="auto">
          <a:xfrm>
            <a:off x="2338388" y="3355975"/>
            <a:ext cx="474662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9E2B4DC8-3EB8-438B-B033-AB0FC27118CB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F056D07C-2592-4444-BC85-A164D02620F5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80EB7C94-09A3-4725-AC2B-3E8FC4A5552F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782888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33AF4F68-C8BB-4409-ABCD-67BDAA120E36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29" name="Rectangle 15">
              <a:extLst>
                <a:ext uri="{FF2B5EF4-FFF2-40B4-BE49-F238E27FC236}">
                  <a16:creationId xmlns="" xmlns:a16="http://schemas.microsoft.com/office/drawing/2014/main" id="{BB0B0056-6E9B-41BE-A995-FDB6F89276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5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tens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50961BC7-FEBB-43E1-A82D-D76A797CFA6F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730625"/>
            <a:ext cx="3709988" cy="1101725"/>
            <a:chOff x="4679093" y="3783322"/>
            <a:chExt cx="3709258" cy="1101719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A6503636-84A9-41B8-B2B2-0953B78A6025}"/>
                </a:ext>
              </a:extLst>
            </p:cNvPr>
            <p:cNvSpPr/>
            <p:nvPr/>
          </p:nvSpPr>
          <p:spPr>
            <a:xfrm>
              <a:off x="4679093" y="3783322"/>
              <a:ext cx="3709258" cy="1101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27" name="Rectangle 19">
              <a:extLst>
                <a:ext uri="{FF2B5EF4-FFF2-40B4-BE49-F238E27FC236}">
                  <a16:creationId xmlns="" xmlns:a16="http://schemas.microsoft.com/office/drawing/2014/main" id="{FBDE632B-E658-466F-9639-8B689C94BB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796001"/>
              <a:ext cx="3709258" cy="107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20 – 70 =  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This cannot be done so we need to ‘exchange’ one hundred (10 tens) from the hundreds column</a:t>
              </a: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56A9BD13-95D9-4D10-A86D-9D73D47A90E3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938713"/>
            <a:ext cx="3709988" cy="547687"/>
            <a:chOff x="4679093" y="3087158"/>
            <a:chExt cx="3709258" cy="548148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AFC2825D-529E-430A-A32A-947427DCA04C}"/>
                </a:ext>
              </a:extLst>
            </p:cNvPr>
            <p:cNvSpPr/>
            <p:nvPr/>
          </p:nvSpPr>
          <p:spPr>
            <a:xfrm>
              <a:off x="4679093" y="3087158"/>
              <a:ext cx="3709258" cy="54814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25" name="Rectangle 15">
              <a:extLst>
                <a:ext uri="{FF2B5EF4-FFF2-40B4-BE49-F238E27FC236}">
                  <a16:creationId xmlns="" xmlns:a16="http://schemas.microsoft.com/office/drawing/2014/main" id="{4B980DBC-F1DD-4A96-B0B4-041BC5123A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08202"/>
              <a:ext cx="3694975" cy="338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12 tens – 7 tens = 5 tens</a:t>
              </a:r>
            </a:p>
          </p:txBody>
        </p:sp>
      </p:grpSp>
      <p:sp>
        <p:nvSpPr>
          <p:cNvPr id="29710" name="Rectangle 1">
            <a:extLst>
              <a:ext uri="{FF2B5EF4-FFF2-40B4-BE49-F238E27FC236}">
                <a16:creationId xmlns="" xmlns:a16="http://schemas.microsoft.com/office/drawing/2014/main" id="{6D2BB808-F452-4806-8220-D969538F59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736 grams. 478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4" name="E">
            <a:extLst>
              <a:ext uri="{FF2B5EF4-FFF2-40B4-BE49-F238E27FC236}">
                <a16:creationId xmlns="" xmlns:a16="http://schemas.microsoft.com/office/drawing/2014/main" id="{0F05D81F-B321-49E1-9D8A-984D8DAD033B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5591175"/>
            <a:ext cx="3709988" cy="501650"/>
            <a:chOff x="4679093" y="3087157"/>
            <a:chExt cx="3709258" cy="501482"/>
          </a:xfrm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8BAB1255-45B8-49E7-B78C-8DB9B77B7CA3}"/>
                </a:ext>
              </a:extLst>
            </p:cNvPr>
            <p:cNvSpPr/>
            <p:nvPr/>
          </p:nvSpPr>
          <p:spPr>
            <a:xfrm>
              <a:off x="4679093" y="3087157"/>
              <a:ext cx="3709258" cy="5014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23" name="Rectangle 15">
              <a:extLst>
                <a:ext uri="{FF2B5EF4-FFF2-40B4-BE49-F238E27FC236}">
                  <a16:creationId xmlns="" xmlns:a16="http://schemas.microsoft.com/office/drawing/2014/main" id="{1D192B57-8096-44F3-B0D0-94D4C2703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5 in the tens answer.</a:t>
              </a:r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ECC1E474-EF2A-4CCE-8E2E-30F80E17E5F5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8" name="crossed out 1">
            <a:extLst>
              <a:ext uri="{FF2B5EF4-FFF2-40B4-BE49-F238E27FC236}">
                <a16:creationId xmlns="" xmlns:a16="http://schemas.microsoft.com/office/drawing/2014/main" id="{F89FD31D-8F16-4CD9-80AB-C908A18899CB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14" name="Little 1">
            <a:extLst>
              <a:ext uri="{FF2B5EF4-FFF2-40B4-BE49-F238E27FC236}">
                <a16:creationId xmlns="" xmlns:a16="http://schemas.microsoft.com/office/drawing/2014/main" id="{769DCD86-2E13-4C9B-9511-3C9420EC0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975" y="3136900"/>
            <a:ext cx="130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9715" name="Little 2">
            <a:extLst>
              <a:ext uri="{FF2B5EF4-FFF2-40B4-BE49-F238E27FC236}">
                <a16:creationId xmlns="" xmlns:a16="http://schemas.microsoft.com/office/drawing/2014/main" id="{9428DB51-7F3C-42A2-8DA1-5E4CF0C86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133725"/>
            <a:ext cx="15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3" name="Little numbers">
            <a:extLst>
              <a:ext uri="{FF2B5EF4-FFF2-40B4-BE49-F238E27FC236}">
                <a16:creationId xmlns="" xmlns:a16="http://schemas.microsoft.com/office/drawing/2014/main" id="{309925F2-C9B8-450B-9B7E-F93012AB6015}"/>
              </a:ext>
            </a:extLst>
          </p:cNvPr>
          <p:cNvGrpSpPr>
            <a:grpSpLocks/>
          </p:cNvGrpSpPr>
          <p:nvPr/>
        </p:nvGrpSpPr>
        <p:grpSpPr bwMode="auto">
          <a:xfrm>
            <a:off x="2005013" y="3132138"/>
            <a:ext cx="427037" cy="728662"/>
            <a:chOff x="2004952" y="3132891"/>
            <a:chExt cx="427253" cy="727774"/>
          </a:xfrm>
        </p:grpSpPr>
        <p:cxnSp>
          <p:nvCxnSpPr>
            <p:cNvPr id="54" name="crossed out 2">
              <a:extLst>
                <a:ext uri="{FF2B5EF4-FFF2-40B4-BE49-F238E27FC236}">
                  <a16:creationId xmlns="" xmlns:a16="http://schemas.microsoft.com/office/drawing/2014/main" id="{25B8A8E5-B322-4591-9F18-98805B04184A}"/>
                </a:ext>
              </a:extLst>
            </p:cNvPr>
            <p:cNvCxnSpPr/>
            <p:nvPr/>
          </p:nvCxnSpPr>
          <p:spPr>
            <a:xfrm flipV="1">
              <a:off x="2106603" y="3423049"/>
              <a:ext cx="325602" cy="43761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720" name="Little 2">
              <a:extLst>
                <a:ext uri="{FF2B5EF4-FFF2-40B4-BE49-F238E27FC236}">
                  <a16:creationId xmlns="" xmlns:a16="http://schemas.microsoft.com/office/drawing/2014/main" id="{553789E8-596C-4220-9001-9A8A0E09C4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04952" y="3144071"/>
              <a:ext cx="14986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29721" name="Little 1">
              <a:extLst>
                <a:ext uri="{FF2B5EF4-FFF2-40B4-BE49-F238E27FC236}">
                  <a16:creationId xmlns="" xmlns:a16="http://schemas.microsoft.com/office/drawing/2014/main" id="{DACB10AC-3BBD-4E9D-90FA-248C731F61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3696" y="3132891"/>
              <a:ext cx="1307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</p:grpSp>
      <p:sp>
        <p:nvSpPr>
          <p:cNvPr id="57" name="Answer: 5">
            <a:extLst>
              <a:ext uri="{FF2B5EF4-FFF2-40B4-BE49-F238E27FC236}">
                <a16:creationId xmlns="" xmlns:a16="http://schemas.microsoft.com/office/drawing/2014/main" id="{836624E7-86E7-4270-954A-66E6DD3784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4013" y="4692650"/>
            <a:ext cx="18716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5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3479B406-05E9-495E-9129-8BAC4445F41F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Whole Class">
            <a:extLst>
              <a:ext uri="{FF2B5EF4-FFF2-40B4-BE49-F238E27FC236}">
                <a16:creationId xmlns="" xmlns:a16="http://schemas.microsoft.com/office/drawing/2014/main" id="{16744FF5-203E-4006-A272-219C7B835A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12">
            <a:extLst>
              <a:ext uri="{FF2B5EF4-FFF2-40B4-BE49-F238E27FC236}">
                <a16:creationId xmlns="" xmlns:a16="http://schemas.microsoft.com/office/drawing/2014/main" id="{226741D9-E161-4EEF-96AE-8919B2C3F1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85776A5B-87A4-44E9-9C9D-77E66C6AD400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5" name="TextBox 4">
            <a:extLst>
              <a:ext uri="{FF2B5EF4-FFF2-40B4-BE49-F238E27FC236}">
                <a16:creationId xmlns="" xmlns:a16="http://schemas.microsoft.com/office/drawing/2014/main" id="{53E4E6D3-B3E9-470F-8EF2-273AA5963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736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478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5B3B5EF7-E6DA-4897-854B-5AB867BDB98D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36CA551A-4390-4DD1-AE7C-0CD4C864A42A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58" name="Rectangle 19">
              <a:extLst>
                <a:ext uri="{FF2B5EF4-FFF2-40B4-BE49-F238E27FC236}">
                  <a16:creationId xmlns="" xmlns:a16="http://schemas.microsoft.com/office/drawing/2014/main" id="{492DD933-57B2-4D29-B8FE-3DE2E3E1E0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hundreds column.</a:t>
              </a:r>
            </a:p>
          </p:txBody>
        </p:sp>
      </p:grpSp>
      <p:sp>
        <p:nvSpPr>
          <p:cNvPr id="30727" name="TextBox 29">
            <a:extLst>
              <a:ext uri="{FF2B5EF4-FFF2-40B4-BE49-F238E27FC236}">
                <a16:creationId xmlns="" xmlns:a16="http://schemas.microsoft.com/office/drawing/2014/main" id="{C6ADE958-A118-4CED-9B90-50634FC581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0728" name="TextBox 4">
            <a:extLst>
              <a:ext uri="{FF2B5EF4-FFF2-40B4-BE49-F238E27FC236}">
                <a16:creationId xmlns="" xmlns:a16="http://schemas.microsoft.com/office/drawing/2014/main" id="{EBCB963A-B3FA-42DB-8681-FCBB70AB2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29B5C7EF-895E-4897-8EC6-F7419BF938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5054BEB4-916A-4218-9FAE-85C68563D287}"/>
              </a:ext>
            </a:extLst>
          </p:cNvPr>
          <p:cNvGrpSpPr>
            <a:grpSpLocks/>
          </p:cNvGrpSpPr>
          <p:nvPr/>
        </p:nvGrpSpPr>
        <p:grpSpPr bwMode="auto">
          <a:xfrm>
            <a:off x="2041525" y="3355975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CAA61FE5-DD9B-4B54-8387-11F3DFAA64A9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E392D271-107C-427A-B6B3-AEF5460148F6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A9AEB21F-DCC6-49F4-92DE-FEEE716C8A6B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817813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6B36A51F-356A-4FF3-9129-BC1A5B8BDF04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54" name="Rectangle 15">
              <a:extLst>
                <a:ext uri="{FF2B5EF4-FFF2-40B4-BE49-F238E27FC236}">
                  <a16:creationId xmlns="" xmlns:a16="http://schemas.microsoft.com/office/drawing/2014/main" id="{62A173FD-E426-4FC1-9936-A84439DC87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6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hundreds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9D63B322-A9DF-4049-83F8-96E98C1F7768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800475"/>
            <a:ext cx="3709988" cy="962025"/>
            <a:chOff x="4679093" y="3783322"/>
            <a:chExt cx="3709258" cy="961681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718C11C4-3393-4942-8A59-DF939180259E}"/>
                </a:ext>
              </a:extLst>
            </p:cNvPr>
            <p:cNvSpPr/>
            <p:nvPr/>
          </p:nvSpPr>
          <p:spPr>
            <a:xfrm>
              <a:off x="4679093" y="3783322"/>
              <a:ext cx="3709258" cy="96168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52" name="Rectangle 19">
              <a:extLst>
                <a:ext uri="{FF2B5EF4-FFF2-40B4-BE49-F238E27FC236}">
                  <a16:creationId xmlns="" xmlns:a16="http://schemas.microsoft.com/office/drawing/2014/main" id="{62E6BE58-1F72-4A76-8880-D9DAEB14A1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72008"/>
              <a:ext cx="3709258" cy="584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da-DK" altLang="en-US" sz="1600">
                  <a:solidFill>
                    <a:schemeClr val="tx1"/>
                  </a:solidFill>
                </a:rPr>
                <a:t>6 hundreds – 4 hundreds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da-DK" altLang="en-US" sz="1600">
                  <a:solidFill>
                    <a:schemeClr val="tx1"/>
                  </a:solidFill>
                </a:rPr>
                <a:t>2 hundreds. </a:t>
              </a:r>
              <a:endParaRPr lang="en-GB" altLang="en-US" sz="1600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66CF6B2E-5F67-47E6-86E4-7AD4D6BF20E7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903788"/>
            <a:ext cx="3709988" cy="547687"/>
            <a:chOff x="4679093" y="3087158"/>
            <a:chExt cx="3709258" cy="548148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7538F16C-18F6-4103-BD84-B182C7B59961}"/>
                </a:ext>
              </a:extLst>
            </p:cNvPr>
            <p:cNvSpPr/>
            <p:nvPr/>
          </p:nvSpPr>
          <p:spPr>
            <a:xfrm>
              <a:off x="4679093" y="3087158"/>
              <a:ext cx="3709258" cy="54814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50" name="Rectangle 15">
              <a:extLst>
                <a:ext uri="{FF2B5EF4-FFF2-40B4-BE49-F238E27FC236}">
                  <a16:creationId xmlns="" xmlns:a16="http://schemas.microsoft.com/office/drawing/2014/main" id="{162A550B-4F8B-4B93-A885-6C4D01828D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08202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2 in the hundreds answer.</a:t>
              </a:r>
            </a:p>
          </p:txBody>
        </p:sp>
      </p:grpSp>
      <p:sp>
        <p:nvSpPr>
          <p:cNvPr id="30734" name="Rectangle 1">
            <a:extLst>
              <a:ext uri="{FF2B5EF4-FFF2-40B4-BE49-F238E27FC236}">
                <a16:creationId xmlns="" xmlns:a16="http://schemas.microsoft.com/office/drawing/2014/main" id="{E85AE9B4-F6B5-4AF2-AED6-EE1CB03DF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736 grams. 478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4" name="E">
            <a:extLst>
              <a:ext uri="{FF2B5EF4-FFF2-40B4-BE49-F238E27FC236}">
                <a16:creationId xmlns="" xmlns:a16="http://schemas.microsoft.com/office/drawing/2014/main" id="{99A5128D-6678-4BC9-BBB0-05A4A59CABE8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5591175"/>
            <a:ext cx="3709988" cy="666750"/>
            <a:chOff x="4679093" y="3087157"/>
            <a:chExt cx="3709258" cy="666693"/>
          </a:xfrm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A1F8ED12-7D96-4009-B970-A0F47C1CDAE4}"/>
                </a:ext>
              </a:extLst>
            </p:cNvPr>
            <p:cNvSpPr/>
            <p:nvPr/>
          </p:nvSpPr>
          <p:spPr>
            <a:xfrm>
              <a:off x="4679093" y="3087157"/>
              <a:ext cx="3709258" cy="50160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48" name="Rectangle 15">
              <a:extLst>
                <a:ext uri="{FF2B5EF4-FFF2-40B4-BE49-F238E27FC236}">
                  <a16:creationId xmlns="" xmlns:a16="http://schemas.microsoft.com/office/drawing/2014/main" id="{3F8622A9-8E7C-489C-8D78-67DF6AC0B7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585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/>
                <a:t>736 – 478 = 258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GB" altLang="en-US" sz="1600" b="1">
                <a:solidFill>
                  <a:schemeClr val="tx1"/>
                </a:solidFill>
              </a:endParaRPr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BE8F5C8D-B12B-4D8D-9576-F3C3CD38B961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8" name="crossed out 1">
            <a:extLst>
              <a:ext uri="{FF2B5EF4-FFF2-40B4-BE49-F238E27FC236}">
                <a16:creationId xmlns="" xmlns:a16="http://schemas.microsoft.com/office/drawing/2014/main" id="{DEF3B48A-E603-44AF-BAE7-4CA86AF7A42B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38" name="Little 1">
            <a:extLst>
              <a:ext uri="{FF2B5EF4-FFF2-40B4-BE49-F238E27FC236}">
                <a16:creationId xmlns="" xmlns:a16="http://schemas.microsoft.com/office/drawing/2014/main" id="{719DB251-42FB-474A-8B25-A39E4AB552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975" y="3136900"/>
            <a:ext cx="130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0739" name="Little 2">
            <a:extLst>
              <a:ext uri="{FF2B5EF4-FFF2-40B4-BE49-F238E27FC236}">
                <a16:creationId xmlns="" xmlns:a16="http://schemas.microsoft.com/office/drawing/2014/main" id="{A7CB4549-CD5F-45B6-9847-F2DE417B7B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133725"/>
            <a:ext cx="15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30740" name="Little numbers">
            <a:extLst>
              <a:ext uri="{FF2B5EF4-FFF2-40B4-BE49-F238E27FC236}">
                <a16:creationId xmlns="" xmlns:a16="http://schemas.microsoft.com/office/drawing/2014/main" id="{DABB651D-0FDF-4C84-85BD-172D4F7FCF6C}"/>
              </a:ext>
            </a:extLst>
          </p:cNvPr>
          <p:cNvGrpSpPr>
            <a:grpSpLocks/>
          </p:cNvGrpSpPr>
          <p:nvPr/>
        </p:nvGrpSpPr>
        <p:grpSpPr bwMode="auto">
          <a:xfrm>
            <a:off x="2005013" y="3132138"/>
            <a:ext cx="427037" cy="728662"/>
            <a:chOff x="2004952" y="3132891"/>
            <a:chExt cx="427253" cy="727774"/>
          </a:xfrm>
        </p:grpSpPr>
        <p:cxnSp>
          <p:nvCxnSpPr>
            <p:cNvPr id="54" name="crossed out 2">
              <a:extLst>
                <a:ext uri="{FF2B5EF4-FFF2-40B4-BE49-F238E27FC236}">
                  <a16:creationId xmlns="" xmlns:a16="http://schemas.microsoft.com/office/drawing/2014/main" id="{A0A8A4C7-CBCD-4D4D-A539-8691232E0401}"/>
                </a:ext>
              </a:extLst>
            </p:cNvPr>
            <p:cNvCxnSpPr/>
            <p:nvPr/>
          </p:nvCxnSpPr>
          <p:spPr>
            <a:xfrm flipV="1">
              <a:off x="2106603" y="3423049"/>
              <a:ext cx="325602" cy="43761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745" name="Little 2">
              <a:extLst>
                <a:ext uri="{FF2B5EF4-FFF2-40B4-BE49-F238E27FC236}">
                  <a16:creationId xmlns="" xmlns:a16="http://schemas.microsoft.com/office/drawing/2014/main" id="{481C30FE-7845-4144-BFDB-770527985E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04952" y="3144071"/>
              <a:ext cx="14986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30746" name="Little 1">
              <a:extLst>
                <a:ext uri="{FF2B5EF4-FFF2-40B4-BE49-F238E27FC236}">
                  <a16:creationId xmlns="" xmlns:a16="http://schemas.microsoft.com/office/drawing/2014/main" id="{B1996D74-F9B1-4037-BA29-BAB66E7CEB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3696" y="3132891"/>
              <a:ext cx="1307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</p:grpSp>
      <p:sp>
        <p:nvSpPr>
          <p:cNvPr id="30741" name="Answer: 5">
            <a:extLst>
              <a:ext uri="{FF2B5EF4-FFF2-40B4-BE49-F238E27FC236}">
                <a16:creationId xmlns="" xmlns:a16="http://schemas.microsoft.com/office/drawing/2014/main" id="{426CAF9A-8286-40A7-9C0D-657A9EF5E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4013" y="4692650"/>
            <a:ext cx="18716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0" name="Answer: 5">
            <a:extLst>
              <a:ext uri="{FF2B5EF4-FFF2-40B4-BE49-F238E27FC236}">
                <a16:creationId xmlns="" xmlns:a16="http://schemas.microsoft.com/office/drawing/2014/main" id="{06483F0E-EC1B-453C-9D24-23C5A3561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3813" y="4687888"/>
            <a:ext cx="18716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F181B02A-A703-469D-BD52-E16EE5FA1EC0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Whole Class">
            <a:extLst>
              <a:ext uri="{FF2B5EF4-FFF2-40B4-BE49-F238E27FC236}">
                <a16:creationId xmlns="" xmlns:a16="http://schemas.microsoft.com/office/drawing/2014/main" id="{162C350B-F590-453B-A9E1-D53C16B47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12">
            <a:extLst>
              <a:ext uri="{FF2B5EF4-FFF2-40B4-BE49-F238E27FC236}">
                <a16:creationId xmlns="" xmlns:a16="http://schemas.microsoft.com/office/drawing/2014/main" id="{5E86C583-A2C2-4917-8097-7A51DE05DB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F7FD8960-C5B6-4B9C-B70A-0D28A7954CB4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49" name="TextBox 4">
            <a:extLst>
              <a:ext uri="{FF2B5EF4-FFF2-40B4-BE49-F238E27FC236}">
                <a16:creationId xmlns="" xmlns:a16="http://schemas.microsoft.com/office/drawing/2014/main" id="{9E579A33-A363-4B20-958F-DE59F95AC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736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478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222FD245-51EF-4EC7-B3A4-739301F5C79C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84FC6BC3-74DC-4A2E-8FDF-8C7506178787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93" name="Rectangle 19">
              <a:extLst>
                <a:ext uri="{FF2B5EF4-FFF2-40B4-BE49-F238E27FC236}">
                  <a16:creationId xmlns="" xmlns:a16="http://schemas.microsoft.com/office/drawing/2014/main" id="{23FC6CCA-A2CC-4070-BD8F-35BAFBBD04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ones column.</a:t>
              </a:r>
            </a:p>
          </p:txBody>
        </p:sp>
      </p:grpSp>
      <p:sp>
        <p:nvSpPr>
          <p:cNvPr id="31751" name="TextBox 29">
            <a:extLst>
              <a:ext uri="{FF2B5EF4-FFF2-40B4-BE49-F238E27FC236}">
                <a16:creationId xmlns="" xmlns:a16="http://schemas.microsoft.com/office/drawing/2014/main" id="{8985F468-582C-4383-989B-F54BFACF0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A0FA25FC-6FB0-451F-AC21-9EB5BA9DD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16AC43A4-466D-4925-A572-3F66BAE36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4865AF2C-E7E0-45F7-B960-2A041EB6BA17}"/>
              </a:ext>
            </a:extLst>
          </p:cNvPr>
          <p:cNvGrpSpPr>
            <a:grpSpLocks/>
          </p:cNvGrpSpPr>
          <p:nvPr/>
        </p:nvGrpSpPr>
        <p:grpSpPr bwMode="auto">
          <a:xfrm>
            <a:off x="2724150" y="3355975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D18E21AB-EA16-44AB-BD94-04A7454BF44F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9CB6704F-35AF-4D57-B3AD-8D866702C330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F2C3CC89-73F6-47A2-A062-C2E154951D1D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782888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2ADA51FE-0A6B-4A31-A6AD-5A335549E110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89" name="Rectangle 15">
              <a:extLst>
                <a:ext uri="{FF2B5EF4-FFF2-40B4-BE49-F238E27FC236}">
                  <a16:creationId xmlns="" xmlns:a16="http://schemas.microsoft.com/office/drawing/2014/main" id="{2F14C528-9F44-49F3-B9E5-0698B38F4D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5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ones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1C829DE7-275F-46D0-95BA-6C03F0A3EB20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730625"/>
            <a:ext cx="3709988" cy="966788"/>
            <a:chOff x="4679093" y="3783321"/>
            <a:chExt cx="3709258" cy="966027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51186E8B-571D-4459-931B-A9C24340C239}"/>
                </a:ext>
              </a:extLst>
            </p:cNvPr>
            <p:cNvSpPr/>
            <p:nvPr/>
          </p:nvSpPr>
          <p:spPr>
            <a:xfrm>
              <a:off x="4679093" y="3783321"/>
              <a:ext cx="3709258" cy="96602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87" name="Rectangle 19">
              <a:extLst>
                <a:ext uri="{FF2B5EF4-FFF2-40B4-BE49-F238E27FC236}">
                  <a16:creationId xmlns="" xmlns:a16="http://schemas.microsoft.com/office/drawing/2014/main" id="{F58043C3-C008-4AA5-8979-7454C2760A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846546"/>
              <a:ext cx="3709258" cy="830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6 – 8 =  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This cannot be done, so we need to ‘exchange’ a ten from the tens column.</a:t>
              </a: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A17901EB-7204-4906-ABF4-342733D5FA43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802188"/>
            <a:ext cx="3709988" cy="1543050"/>
            <a:chOff x="4679093" y="2951209"/>
            <a:chExt cx="3709258" cy="1544185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6A0013E3-17C5-41CA-AF10-3BDC79C7EE3E}"/>
                </a:ext>
              </a:extLst>
            </p:cNvPr>
            <p:cNvSpPr/>
            <p:nvPr/>
          </p:nvSpPr>
          <p:spPr>
            <a:xfrm>
              <a:off x="4679093" y="2951209"/>
              <a:ext cx="3709258" cy="154418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85" name="Rectangle 15">
              <a:extLst>
                <a:ext uri="{FF2B5EF4-FFF2-40B4-BE49-F238E27FC236}">
                  <a16:creationId xmlns="" xmlns:a16="http://schemas.microsoft.com/office/drawing/2014/main" id="{2CD63202-E38A-4661-835F-FEAD873262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08202"/>
              <a:ext cx="3694975" cy="338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16 – 8 = 8</a:t>
              </a:r>
            </a:p>
          </p:txBody>
        </p:sp>
      </p:grpSp>
      <p:sp>
        <p:nvSpPr>
          <p:cNvPr id="31758" name="Rectangle 1">
            <a:extLst>
              <a:ext uri="{FF2B5EF4-FFF2-40B4-BE49-F238E27FC236}">
                <a16:creationId xmlns="" xmlns:a16="http://schemas.microsoft.com/office/drawing/2014/main" id="{AA353757-03D7-43C3-89CC-4DFDFB489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736 grams. 478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4" name="F">
            <a:extLst>
              <a:ext uri="{FF2B5EF4-FFF2-40B4-BE49-F238E27FC236}">
                <a16:creationId xmlns="" xmlns:a16="http://schemas.microsoft.com/office/drawing/2014/main" id="{CBFA8FDD-5D72-4B4A-BDCC-673DBF8849C0}"/>
              </a:ext>
            </a:extLst>
          </p:cNvPr>
          <p:cNvGrpSpPr>
            <a:grpSpLocks/>
          </p:cNvGrpSpPr>
          <p:nvPr/>
        </p:nvGrpSpPr>
        <p:grpSpPr bwMode="auto">
          <a:xfrm>
            <a:off x="706438" y="5591175"/>
            <a:ext cx="3709987" cy="501650"/>
            <a:chOff x="4679093" y="3087157"/>
            <a:chExt cx="3709258" cy="501482"/>
          </a:xfrm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40B5B734-4AA2-4A39-A983-D18F89697B1F}"/>
                </a:ext>
              </a:extLst>
            </p:cNvPr>
            <p:cNvSpPr/>
            <p:nvPr/>
          </p:nvSpPr>
          <p:spPr>
            <a:xfrm>
              <a:off x="4679093" y="3087157"/>
              <a:ext cx="3709258" cy="5014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83" name="Rectangle 15">
              <a:extLst>
                <a:ext uri="{FF2B5EF4-FFF2-40B4-BE49-F238E27FC236}">
                  <a16:creationId xmlns="" xmlns:a16="http://schemas.microsoft.com/office/drawing/2014/main" id="{2818719A-4980-448B-A4D5-396B6DAEBE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8 in the ones answer.</a:t>
              </a:r>
            </a:p>
          </p:txBody>
        </p:sp>
      </p:grp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C2BF72F6-A3A9-44BA-88E4-2BBF3EAB3BAF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Little 1">
            <a:extLst>
              <a:ext uri="{FF2B5EF4-FFF2-40B4-BE49-F238E27FC236}">
                <a16:creationId xmlns="" xmlns:a16="http://schemas.microsoft.com/office/drawing/2014/main" id="{5AB9DE61-12EB-464F-B5FF-FDE431EE4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975" y="3162300"/>
            <a:ext cx="130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0" name="Little 2">
            <a:extLst>
              <a:ext uri="{FF2B5EF4-FFF2-40B4-BE49-F238E27FC236}">
                <a16:creationId xmlns="" xmlns:a16="http://schemas.microsoft.com/office/drawing/2014/main" id="{30D39CDA-1CDD-4B5F-B853-B259476350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159125"/>
            <a:ext cx="15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CA6888B7-0D95-4394-B8E3-75D712BC6B3C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5533A4F-81D6-4EBA-A290-610386C83930}"/>
              </a:ext>
            </a:extLst>
          </p:cNvPr>
          <p:cNvGrpSpPr>
            <a:grpSpLocks/>
          </p:cNvGrpSpPr>
          <p:nvPr/>
        </p:nvGrpSpPr>
        <p:grpSpPr bwMode="auto">
          <a:xfrm>
            <a:off x="5083175" y="4867275"/>
            <a:ext cx="442913" cy="1412875"/>
            <a:chOff x="5083461" y="4867406"/>
            <a:chExt cx="443010" cy="1413164"/>
          </a:xfrm>
        </p:grpSpPr>
        <p:pic>
          <p:nvPicPr>
            <p:cNvPr id="31775" name="1">
              <a:extLst>
                <a:ext uri="{FF2B5EF4-FFF2-40B4-BE49-F238E27FC236}">
                  <a16:creationId xmlns="" xmlns:a16="http://schemas.microsoft.com/office/drawing/2014/main" id="{86C2A460-67C1-440D-9F8F-0DE17FDE6F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3461" y="4867406"/>
              <a:ext cx="192206" cy="141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6" name="1">
              <a:extLst>
                <a:ext uri="{FF2B5EF4-FFF2-40B4-BE49-F238E27FC236}">
                  <a16:creationId xmlns="" xmlns:a16="http://schemas.microsoft.com/office/drawing/2014/main" id="{FED84C9E-F39A-45C2-9B6A-41887184C7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6090961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7" name="1">
              <a:extLst>
                <a:ext uri="{FF2B5EF4-FFF2-40B4-BE49-F238E27FC236}">
                  <a16:creationId xmlns="" xmlns:a16="http://schemas.microsoft.com/office/drawing/2014/main" id="{44D7B3C1-0CCA-42FF-B1E9-16EE44381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884880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8" name="1">
              <a:extLst>
                <a:ext uri="{FF2B5EF4-FFF2-40B4-BE49-F238E27FC236}">
                  <a16:creationId xmlns="" xmlns:a16="http://schemas.microsoft.com/office/drawing/2014/main" id="{171E1294-9F21-45D4-8F8B-7782185AB0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680898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9" name="1">
              <a:extLst>
                <a:ext uri="{FF2B5EF4-FFF2-40B4-BE49-F238E27FC236}">
                  <a16:creationId xmlns="" xmlns:a16="http://schemas.microsoft.com/office/drawing/2014/main" id="{8A75F15E-A29D-4A53-8C76-C0FDCF4BD0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452202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80" name="1">
              <a:extLst>
                <a:ext uri="{FF2B5EF4-FFF2-40B4-BE49-F238E27FC236}">
                  <a16:creationId xmlns="" xmlns:a16="http://schemas.microsoft.com/office/drawing/2014/main" id="{E1A371E9-F4DB-453E-BBEC-7B4015B347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235494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81" name="1">
              <a:extLst>
                <a:ext uri="{FF2B5EF4-FFF2-40B4-BE49-F238E27FC236}">
                  <a16:creationId xmlns="" xmlns:a16="http://schemas.microsoft.com/office/drawing/2014/main" id="{42BCA5C3-99F8-4C14-B781-93198AAFBE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6246" y="5008033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6AB3A441-2735-4268-A377-61F6269C4FB3}"/>
              </a:ext>
            </a:extLst>
          </p:cNvPr>
          <p:cNvGrpSpPr>
            <a:grpSpLocks/>
          </p:cNvGrpSpPr>
          <p:nvPr/>
        </p:nvGrpSpPr>
        <p:grpSpPr bwMode="auto">
          <a:xfrm>
            <a:off x="7483475" y="5249863"/>
            <a:ext cx="430213" cy="863600"/>
            <a:chOff x="7483918" y="5249333"/>
            <a:chExt cx="429197" cy="863916"/>
          </a:xfrm>
        </p:grpSpPr>
        <p:pic>
          <p:nvPicPr>
            <p:cNvPr id="31767" name="1">
              <a:extLst>
                <a:ext uri="{FF2B5EF4-FFF2-40B4-BE49-F238E27FC236}">
                  <a16:creationId xmlns="" xmlns:a16="http://schemas.microsoft.com/office/drawing/2014/main" id="{4C3402B5-6961-4D36-87ED-F74CA55F6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3918" y="5923640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8" name="1">
              <a:extLst>
                <a:ext uri="{FF2B5EF4-FFF2-40B4-BE49-F238E27FC236}">
                  <a16:creationId xmlns="" xmlns:a16="http://schemas.microsoft.com/office/drawing/2014/main" id="{29E2743A-A919-448F-BFF5-F2B9E22CD5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3918" y="5694944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9" name="1">
              <a:extLst>
                <a:ext uri="{FF2B5EF4-FFF2-40B4-BE49-F238E27FC236}">
                  <a16:creationId xmlns="" xmlns:a16="http://schemas.microsoft.com/office/drawing/2014/main" id="{C453DE6A-37C7-4F51-A49C-0627FEF58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3918" y="5478236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0" name="1">
              <a:extLst>
                <a:ext uri="{FF2B5EF4-FFF2-40B4-BE49-F238E27FC236}">
                  <a16:creationId xmlns="" xmlns:a16="http://schemas.microsoft.com/office/drawing/2014/main" id="{39DDB809-B668-4720-9309-EDB489087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3918" y="5250775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1" name="1">
              <a:extLst>
                <a:ext uri="{FF2B5EF4-FFF2-40B4-BE49-F238E27FC236}">
                  <a16:creationId xmlns="" xmlns:a16="http://schemas.microsoft.com/office/drawing/2014/main" id="{2EB66509-1935-43C5-983B-C821CF93C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2890" y="5922198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2" name="1">
              <a:extLst>
                <a:ext uri="{FF2B5EF4-FFF2-40B4-BE49-F238E27FC236}">
                  <a16:creationId xmlns="" xmlns:a16="http://schemas.microsoft.com/office/drawing/2014/main" id="{DE814EA6-B3EB-44AA-A6D9-B2832983CA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2890" y="5693502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3" name="1">
              <a:extLst>
                <a:ext uri="{FF2B5EF4-FFF2-40B4-BE49-F238E27FC236}">
                  <a16:creationId xmlns="" xmlns:a16="http://schemas.microsoft.com/office/drawing/2014/main" id="{F500EF16-0975-4384-BAA8-36805FB84C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2890" y="5476794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4" name="1">
              <a:extLst>
                <a:ext uri="{FF2B5EF4-FFF2-40B4-BE49-F238E27FC236}">
                  <a16:creationId xmlns="" xmlns:a16="http://schemas.microsoft.com/office/drawing/2014/main" id="{6ABF6D39-C1E0-4E38-9622-282809D93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2890" y="5249333"/>
              <a:ext cx="190225" cy="189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52" name="Straight Connector 51">
            <a:extLst>
              <a:ext uri="{FF2B5EF4-FFF2-40B4-BE49-F238E27FC236}">
                <a16:creationId xmlns="" xmlns:a16="http://schemas.microsoft.com/office/drawing/2014/main" id="{57B1E3D8-35C4-4024-A768-D73D22A85008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Whole Class">
            <a:extLst>
              <a:ext uri="{FF2B5EF4-FFF2-40B4-BE49-F238E27FC236}">
                <a16:creationId xmlns="" xmlns:a16="http://schemas.microsoft.com/office/drawing/2014/main" id="{2505BAE8-79A5-4A2C-B245-294F1EE24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12">
            <a:extLst>
              <a:ext uri="{FF2B5EF4-FFF2-40B4-BE49-F238E27FC236}">
                <a16:creationId xmlns="" xmlns:a16="http://schemas.microsoft.com/office/drawing/2014/main" id="{AB1510B0-415A-46F9-95B8-8DDC70EC22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A6F81EBF-C395-4145-96EC-34EE153D7C69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3" name="TextBox 4">
            <a:extLst>
              <a:ext uri="{FF2B5EF4-FFF2-40B4-BE49-F238E27FC236}">
                <a16:creationId xmlns="" xmlns:a16="http://schemas.microsoft.com/office/drawing/2014/main" id="{85AB17D9-C9EC-4238-B936-C7DD6B3A6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736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478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00FE5EEB-36D4-4779-AAC4-E0A83DE768BC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23F87703-89EA-43AC-B8F8-216C91FF575B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824" name="Rectangle 19">
              <a:extLst>
                <a:ext uri="{FF2B5EF4-FFF2-40B4-BE49-F238E27FC236}">
                  <a16:creationId xmlns="" xmlns:a16="http://schemas.microsoft.com/office/drawing/2014/main" id="{0A3C4A89-BC16-4AF8-B136-573756FC2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tens column.</a:t>
              </a:r>
            </a:p>
          </p:txBody>
        </p:sp>
      </p:grpSp>
      <p:sp>
        <p:nvSpPr>
          <p:cNvPr id="32775" name="TextBox 29">
            <a:extLst>
              <a:ext uri="{FF2B5EF4-FFF2-40B4-BE49-F238E27FC236}">
                <a16:creationId xmlns="" xmlns:a16="http://schemas.microsoft.com/office/drawing/2014/main" id="{93CC2961-F4A7-45BE-9368-D453F5403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2776" name="TextBox 4">
            <a:extLst>
              <a:ext uri="{FF2B5EF4-FFF2-40B4-BE49-F238E27FC236}">
                <a16:creationId xmlns="" xmlns:a16="http://schemas.microsoft.com/office/drawing/2014/main" id="{B469477C-2819-490A-A8D6-9D1D0FEB8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73E7E433-742E-4D3F-B1CA-30D6D8AAF7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1DCC49BD-06EB-4F60-8C31-406BCD3117E1}"/>
              </a:ext>
            </a:extLst>
          </p:cNvPr>
          <p:cNvGrpSpPr>
            <a:grpSpLocks/>
          </p:cNvGrpSpPr>
          <p:nvPr/>
        </p:nvGrpSpPr>
        <p:grpSpPr bwMode="auto">
          <a:xfrm>
            <a:off x="2338388" y="3355975"/>
            <a:ext cx="474662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2AFD53E6-EF01-49EF-9FFC-EAC60C916799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ABF6A615-7796-44A5-A894-C2E0741203FA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B507A132-73BE-4DF7-A1F6-FCDFA4C902A0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725738"/>
            <a:ext cx="3709988" cy="712787"/>
            <a:chOff x="4679093" y="3087156"/>
            <a:chExt cx="3709258" cy="71385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EEF0775E-1AFE-4CE6-9110-010267CE0D88}"/>
                </a:ext>
              </a:extLst>
            </p:cNvPr>
            <p:cNvSpPr/>
            <p:nvPr/>
          </p:nvSpPr>
          <p:spPr>
            <a:xfrm>
              <a:off x="4679093" y="3087156"/>
              <a:ext cx="3709258" cy="71385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820" name="Rectangle 15">
              <a:extLst>
                <a:ext uri="{FF2B5EF4-FFF2-40B4-BE49-F238E27FC236}">
                  <a16:creationId xmlns="" xmlns:a16="http://schemas.microsoft.com/office/drawing/2014/main" id="{0DF6679F-5EA1-42AD-8332-DFE5DAE79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58988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tens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0A28575E-1AE6-4DEC-BC45-E9C208004AA2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478213"/>
            <a:ext cx="3709988" cy="1103312"/>
            <a:chOff x="4679093" y="3783322"/>
            <a:chExt cx="3709258" cy="1101719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0E22DE98-C350-4A3E-B3C8-3E36928F9B88}"/>
                </a:ext>
              </a:extLst>
            </p:cNvPr>
            <p:cNvSpPr/>
            <p:nvPr/>
          </p:nvSpPr>
          <p:spPr>
            <a:xfrm>
              <a:off x="4679093" y="3783322"/>
              <a:ext cx="3709258" cy="1101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818" name="Rectangle 19">
              <a:extLst>
                <a:ext uri="{FF2B5EF4-FFF2-40B4-BE49-F238E27FC236}">
                  <a16:creationId xmlns="" xmlns:a16="http://schemas.microsoft.com/office/drawing/2014/main" id="{A91EBBFC-57AD-4D08-AF9A-FD5E43C9C3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796001"/>
              <a:ext cx="3709258" cy="107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20 – 70 =  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This cannot be done so we need to ‘exchange’ one hundred (10 tens) from the hundreds column</a:t>
              </a: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FB98553A-67FB-497B-80A9-5BA36329BBD1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4621213"/>
            <a:ext cx="3709988" cy="1724025"/>
            <a:chOff x="4679093" y="2768843"/>
            <a:chExt cx="3709258" cy="1726551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68B6A784-EDCF-4A8D-98EB-6DCFB9776B51}"/>
                </a:ext>
              </a:extLst>
            </p:cNvPr>
            <p:cNvSpPr/>
            <p:nvPr/>
          </p:nvSpPr>
          <p:spPr>
            <a:xfrm>
              <a:off x="4679093" y="2768843"/>
              <a:ext cx="3709258" cy="172655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816" name="Rectangle 15">
              <a:extLst>
                <a:ext uri="{FF2B5EF4-FFF2-40B4-BE49-F238E27FC236}">
                  <a16:creationId xmlns="" xmlns:a16="http://schemas.microsoft.com/office/drawing/2014/main" id="{0DAF56BA-8608-4B3B-B6A6-B6FBD9E342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2840936"/>
              <a:ext cx="3694975" cy="338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12 tens – 7 tens = 5 tens</a:t>
              </a:r>
            </a:p>
          </p:txBody>
        </p:sp>
      </p:grpSp>
      <p:sp>
        <p:nvSpPr>
          <p:cNvPr id="32782" name="Rectangle 1">
            <a:extLst>
              <a:ext uri="{FF2B5EF4-FFF2-40B4-BE49-F238E27FC236}">
                <a16:creationId xmlns="" xmlns:a16="http://schemas.microsoft.com/office/drawing/2014/main" id="{283925EC-8386-4ED3-AC54-D264DF7C3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736 grams. 478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4" name="F">
            <a:extLst>
              <a:ext uri="{FF2B5EF4-FFF2-40B4-BE49-F238E27FC236}">
                <a16:creationId xmlns="" xmlns:a16="http://schemas.microsoft.com/office/drawing/2014/main" id="{ACB91CAD-E664-4BE4-9BE1-57E7F46B1902}"/>
              </a:ext>
            </a:extLst>
          </p:cNvPr>
          <p:cNvGrpSpPr>
            <a:grpSpLocks/>
          </p:cNvGrpSpPr>
          <p:nvPr/>
        </p:nvGrpSpPr>
        <p:grpSpPr bwMode="auto">
          <a:xfrm>
            <a:off x="704850" y="5591175"/>
            <a:ext cx="3709988" cy="501650"/>
            <a:chOff x="4679093" y="3087157"/>
            <a:chExt cx="3709258" cy="501482"/>
          </a:xfrm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F0A0B07D-7E7D-45D6-8443-80DE1BF16F4E}"/>
                </a:ext>
              </a:extLst>
            </p:cNvPr>
            <p:cNvSpPr/>
            <p:nvPr/>
          </p:nvSpPr>
          <p:spPr>
            <a:xfrm>
              <a:off x="4679093" y="3087157"/>
              <a:ext cx="3709258" cy="5014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814" name="Rectangle 15">
              <a:extLst>
                <a:ext uri="{FF2B5EF4-FFF2-40B4-BE49-F238E27FC236}">
                  <a16:creationId xmlns="" xmlns:a16="http://schemas.microsoft.com/office/drawing/2014/main" id="{D077836E-CC41-468D-ADF5-879C4F52F8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5 in the tens answer.</a:t>
              </a:r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3CD1CAA0-EE76-4840-AE21-403871692FE2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8" name="crossed out 1">
            <a:extLst>
              <a:ext uri="{FF2B5EF4-FFF2-40B4-BE49-F238E27FC236}">
                <a16:creationId xmlns="" xmlns:a16="http://schemas.microsoft.com/office/drawing/2014/main" id="{769E7A4D-E76B-436E-9FD8-7BA062378F12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86" name="Little 1">
            <a:extLst>
              <a:ext uri="{FF2B5EF4-FFF2-40B4-BE49-F238E27FC236}">
                <a16:creationId xmlns="" xmlns:a16="http://schemas.microsoft.com/office/drawing/2014/main" id="{7E4914B7-4B41-4D97-B01C-BE03212E0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975" y="3136900"/>
            <a:ext cx="130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2787" name="Little 2">
            <a:extLst>
              <a:ext uri="{FF2B5EF4-FFF2-40B4-BE49-F238E27FC236}">
                <a16:creationId xmlns="" xmlns:a16="http://schemas.microsoft.com/office/drawing/2014/main" id="{760C1A3E-EB34-498A-92BA-E670BB95F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133725"/>
            <a:ext cx="15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3" name="Little numbers">
            <a:extLst>
              <a:ext uri="{FF2B5EF4-FFF2-40B4-BE49-F238E27FC236}">
                <a16:creationId xmlns="" xmlns:a16="http://schemas.microsoft.com/office/drawing/2014/main" id="{EA54B4A2-DC2C-4485-94F4-39640582F1F4}"/>
              </a:ext>
            </a:extLst>
          </p:cNvPr>
          <p:cNvGrpSpPr>
            <a:grpSpLocks/>
          </p:cNvGrpSpPr>
          <p:nvPr/>
        </p:nvGrpSpPr>
        <p:grpSpPr bwMode="auto">
          <a:xfrm>
            <a:off x="2005013" y="3132138"/>
            <a:ext cx="427037" cy="728662"/>
            <a:chOff x="2004952" y="3132891"/>
            <a:chExt cx="427253" cy="727774"/>
          </a:xfrm>
        </p:grpSpPr>
        <p:cxnSp>
          <p:nvCxnSpPr>
            <p:cNvPr id="54" name="crossed out 2">
              <a:extLst>
                <a:ext uri="{FF2B5EF4-FFF2-40B4-BE49-F238E27FC236}">
                  <a16:creationId xmlns="" xmlns:a16="http://schemas.microsoft.com/office/drawing/2014/main" id="{7935E0FC-D72B-4D88-8262-C2861DF33582}"/>
                </a:ext>
              </a:extLst>
            </p:cNvPr>
            <p:cNvCxnSpPr/>
            <p:nvPr/>
          </p:nvCxnSpPr>
          <p:spPr>
            <a:xfrm flipV="1">
              <a:off x="2106603" y="3423049"/>
              <a:ext cx="325602" cy="43761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811" name="Little 2">
              <a:extLst>
                <a:ext uri="{FF2B5EF4-FFF2-40B4-BE49-F238E27FC236}">
                  <a16:creationId xmlns="" xmlns:a16="http://schemas.microsoft.com/office/drawing/2014/main" id="{8F7E5DC4-9885-4F24-B45C-27D582E6A7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04952" y="3144071"/>
              <a:ext cx="14986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32812" name="Little 1">
              <a:extLst>
                <a:ext uri="{FF2B5EF4-FFF2-40B4-BE49-F238E27FC236}">
                  <a16:creationId xmlns="" xmlns:a16="http://schemas.microsoft.com/office/drawing/2014/main" id="{CE8F4FBA-DEE8-4373-BE55-DFAD0FB487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3696" y="3132891"/>
              <a:ext cx="1307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</p:grpSp>
      <p:sp>
        <p:nvSpPr>
          <p:cNvPr id="57" name="Answer: 5">
            <a:extLst>
              <a:ext uri="{FF2B5EF4-FFF2-40B4-BE49-F238E27FC236}">
                <a16:creationId xmlns="" xmlns:a16="http://schemas.microsoft.com/office/drawing/2014/main" id="{5606DD1B-7B96-4D50-A7B6-D8E5764FB0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4013" y="4692650"/>
            <a:ext cx="18716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5</a:t>
            </a:r>
          </a:p>
        </p:txBody>
      </p:sp>
      <p:grpSp>
        <p:nvGrpSpPr>
          <p:cNvPr id="4" name="dienes 12">
            <a:extLst>
              <a:ext uri="{FF2B5EF4-FFF2-40B4-BE49-F238E27FC236}">
                <a16:creationId xmlns="" xmlns:a16="http://schemas.microsoft.com/office/drawing/2014/main" id="{D199F94C-5565-4B4A-9E71-DCC621CA6E20}"/>
              </a:ext>
            </a:extLst>
          </p:cNvPr>
          <p:cNvGrpSpPr>
            <a:grpSpLocks/>
          </p:cNvGrpSpPr>
          <p:nvPr/>
        </p:nvGrpSpPr>
        <p:grpSpPr bwMode="auto">
          <a:xfrm>
            <a:off x="4827588" y="5030788"/>
            <a:ext cx="2652712" cy="1198562"/>
            <a:chOff x="4951553" y="5031137"/>
            <a:chExt cx="2652914" cy="1197975"/>
          </a:xfrm>
        </p:grpSpPr>
        <p:pic>
          <p:nvPicPr>
            <p:cNvPr id="32798" name="1">
              <a:extLst>
                <a:ext uri="{FF2B5EF4-FFF2-40B4-BE49-F238E27FC236}">
                  <a16:creationId xmlns="" xmlns:a16="http://schemas.microsoft.com/office/drawing/2014/main" id="{7D8C352B-79BD-4B71-BF3B-077D06115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1553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9" name="1">
              <a:extLst>
                <a:ext uri="{FF2B5EF4-FFF2-40B4-BE49-F238E27FC236}">
                  <a16:creationId xmlns="" xmlns:a16="http://schemas.microsoft.com/office/drawing/2014/main" id="{0AF7E784-FED4-4284-AC21-EFD392626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7140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0" name="1">
              <a:extLst>
                <a:ext uri="{FF2B5EF4-FFF2-40B4-BE49-F238E27FC236}">
                  <a16:creationId xmlns="" xmlns:a16="http://schemas.microsoft.com/office/drawing/2014/main" id="{A52165CC-B74C-483F-8DA1-55DC0896FD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2726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1" name="1">
              <a:extLst>
                <a:ext uri="{FF2B5EF4-FFF2-40B4-BE49-F238E27FC236}">
                  <a16:creationId xmlns="" xmlns:a16="http://schemas.microsoft.com/office/drawing/2014/main" id="{41D394B0-CE9B-43CC-B8E0-DC65E51B0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8313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2" name="1">
              <a:extLst>
                <a:ext uri="{FF2B5EF4-FFF2-40B4-BE49-F238E27FC236}">
                  <a16:creationId xmlns="" xmlns:a16="http://schemas.microsoft.com/office/drawing/2014/main" id="{B054F94B-D347-4F28-B875-416B152133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3900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3" name="1">
              <a:extLst>
                <a:ext uri="{FF2B5EF4-FFF2-40B4-BE49-F238E27FC236}">
                  <a16:creationId xmlns="" xmlns:a16="http://schemas.microsoft.com/office/drawing/2014/main" id="{6D5B4F35-A5A4-4EA0-BB1A-99B6FDAEA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9487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4" name="1">
              <a:extLst>
                <a:ext uri="{FF2B5EF4-FFF2-40B4-BE49-F238E27FC236}">
                  <a16:creationId xmlns="" xmlns:a16="http://schemas.microsoft.com/office/drawing/2014/main" id="{0FA84ADD-5945-4346-A796-CE971F3D6A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3353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5" name="1">
              <a:extLst>
                <a:ext uri="{FF2B5EF4-FFF2-40B4-BE49-F238E27FC236}">
                  <a16:creationId xmlns="" xmlns:a16="http://schemas.microsoft.com/office/drawing/2014/main" id="{DCF19612-2EC0-4CC6-BDDD-491BC4ACBA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8940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6" name="1">
              <a:extLst>
                <a:ext uri="{FF2B5EF4-FFF2-40B4-BE49-F238E27FC236}">
                  <a16:creationId xmlns="" xmlns:a16="http://schemas.microsoft.com/office/drawing/2014/main" id="{CFE36488-ED34-4EE7-AB75-50D6687EB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4526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7" name="1">
              <a:extLst>
                <a:ext uri="{FF2B5EF4-FFF2-40B4-BE49-F238E27FC236}">
                  <a16:creationId xmlns="" xmlns:a16="http://schemas.microsoft.com/office/drawing/2014/main" id="{9D9E2D9C-9F49-41DE-BF2D-25DB63F779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113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8" name="1">
              <a:extLst>
                <a:ext uri="{FF2B5EF4-FFF2-40B4-BE49-F238E27FC236}">
                  <a16:creationId xmlns="" xmlns:a16="http://schemas.microsoft.com/office/drawing/2014/main" id="{FEB03A1E-FCFC-4F85-8159-DC94D9270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5700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809" name="1">
              <a:extLst>
                <a:ext uri="{FF2B5EF4-FFF2-40B4-BE49-F238E27FC236}">
                  <a16:creationId xmlns="" xmlns:a16="http://schemas.microsoft.com/office/drawing/2014/main" id="{30EC4BBC-57E7-442F-9B3C-B1997D0303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1287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dienes 5">
            <a:extLst>
              <a:ext uri="{FF2B5EF4-FFF2-40B4-BE49-F238E27FC236}">
                <a16:creationId xmlns="" xmlns:a16="http://schemas.microsoft.com/office/drawing/2014/main" id="{658B6F80-AE91-4ABA-98CA-3AC1AC910318}"/>
              </a:ext>
            </a:extLst>
          </p:cNvPr>
          <p:cNvGrpSpPr>
            <a:grpSpLocks/>
          </p:cNvGrpSpPr>
          <p:nvPr/>
        </p:nvGrpSpPr>
        <p:grpSpPr bwMode="auto">
          <a:xfrm>
            <a:off x="7091363" y="5030788"/>
            <a:ext cx="1065212" cy="1198562"/>
            <a:chOff x="7091533" y="5031137"/>
            <a:chExt cx="1065527" cy="1197975"/>
          </a:xfrm>
        </p:grpSpPr>
        <p:pic>
          <p:nvPicPr>
            <p:cNvPr id="32793" name="1">
              <a:extLst>
                <a:ext uri="{FF2B5EF4-FFF2-40B4-BE49-F238E27FC236}">
                  <a16:creationId xmlns="" xmlns:a16="http://schemas.microsoft.com/office/drawing/2014/main" id="{EF495949-9A38-4F2F-BDF2-5F5E68473C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1533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4" name="1">
              <a:extLst>
                <a:ext uri="{FF2B5EF4-FFF2-40B4-BE49-F238E27FC236}">
                  <a16:creationId xmlns="" xmlns:a16="http://schemas.microsoft.com/office/drawing/2014/main" id="{FAAA5BFE-5956-45A5-996E-60AD6C0258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7119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5" name="1">
              <a:extLst>
                <a:ext uri="{FF2B5EF4-FFF2-40B4-BE49-F238E27FC236}">
                  <a16:creationId xmlns="" xmlns:a16="http://schemas.microsoft.com/office/drawing/2014/main" id="{4F9FCB7A-C17D-4B4C-BCF5-E90093A76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706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6" name="1">
              <a:extLst>
                <a:ext uri="{FF2B5EF4-FFF2-40B4-BE49-F238E27FC236}">
                  <a16:creationId xmlns="" xmlns:a16="http://schemas.microsoft.com/office/drawing/2014/main" id="{6C6E802A-79F1-4597-A63E-D6AAED19D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8293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97" name="1">
              <a:extLst>
                <a:ext uri="{FF2B5EF4-FFF2-40B4-BE49-F238E27FC236}">
                  <a16:creationId xmlns="" xmlns:a16="http://schemas.microsoft.com/office/drawing/2014/main" id="{A73CC54C-CC57-40AB-9712-0C5D9BCBE1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3880" y="5031137"/>
              <a:ext cx="163180" cy="119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61" name="Straight Connector 60">
            <a:extLst>
              <a:ext uri="{FF2B5EF4-FFF2-40B4-BE49-F238E27FC236}">
                <a16:creationId xmlns="" xmlns:a16="http://schemas.microsoft.com/office/drawing/2014/main" id="{AEA19DE9-9A9E-41B6-9711-4DE7CCB4225E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Whole Class">
            <a:extLst>
              <a:ext uri="{FF2B5EF4-FFF2-40B4-BE49-F238E27FC236}">
                <a16:creationId xmlns="" xmlns:a16="http://schemas.microsoft.com/office/drawing/2014/main" id="{D32F8508-CD97-4D13-927D-B11E357EE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12">
            <a:extLst>
              <a:ext uri="{FF2B5EF4-FFF2-40B4-BE49-F238E27FC236}">
                <a16:creationId xmlns="" xmlns:a16="http://schemas.microsoft.com/office/drawing/2014/main" id="{170AAF72-AB20-4C34-B29D-EB057A92F5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25"/>
          <a:stretch>
            <a:fillRect/>
          </a:stretch>
        </p:blipFill>
        <p:spPr bwMode="auto">
          <a:xfrm>
            <a:off x="755650" y="2160588"/>
            <a:ext cx="36131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5F8D6E48-3252-4A33-81F5-0494BBC77EA2}"/>
              </a:ext>
            </a:extLst>
          </p:cNvPr>
          <p:cNvCxnSpPr/>
          <p:nvPr/>
        </p:nvCxnSpPr>
        <p:spPr bwMode="auto">
          <a:xfrm>
            <a:off x="1681163" y="4808538"/>
            <a:ext cx="18145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97" name="TextBox 4">
            <a:extLst>
              <a:ext uri="{FF2B5EF4-FFF2-40B4-BE49-F238E27FC236}">
                <a16:creationId xmlns="" xmlns:a16="http://schemas.microsoft.com/office/drawing/2014/main" id="{8F73C6FB-2B76-487A-ABC0-77218EEBC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3216275"/>
            <a:ext cx="18716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736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478</a:t>
            </a:r>
          </a:p>
        </p:txBody>
      </p:sp>
      <p:grpSp>
        <p:nvGrpSpPr>
          <p:cNvPr id="19" name="B">
            <a:extLst>
              <a:ext uri="{FF2B5EF4-FFF2-40B4-BE49-F238E27FC236}">
                <a16:creationId xmlns="" xmlns:a16="http://schemas.microsoft.com/office/drawing/2014/main" id="{A65EEB19-7994-4265-8508-1FE2DD4BA1AE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160588"/>
            <a:ext cx="3709988" cy="515937"/>
            <a:chOff x="4679093" y="4042747"/>
            <a:chExt cx="3709258" cy="515462"/>
          </a:xfrm>
        </p:grpSpPr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B080C91E-6267-4667-B215-19B1E546E689}"/>
                </a:ext>
              </a:extLst>
            </p:cNvPr>
            <p:cNvSpPr/>
            <p:nvPr/>
          </p:nvSpPr>
          <p:spPr>
            <a:xfrm>
              <a:off x="4679093" y="4042747"/>
              <a:ext cx="3709258" cy="51546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40" name="Rectangle 19">
              <a:extLst>
                <a:ext uri="{FF2B5EF4-FFF2-40B4-BE49-F238E27FC236}">
                  <a16:creationId xmlns="" xmlns:a16="http://schemas.microsoft.com/office/drawing/2014/main" id="{0699CBD2-DDC5-414E-9BB6-54E39D7745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4126926"/>
              <a:ext cx="3709258" cy="338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Look at the hundreds column.</a:t>
              </a:r>
            </a:p>
          </p:txBody>
        </p:sp>
      </p:grpSp>
      <p:sp>
        <p:nvSpPr>
          <p:cNvPr id="33799" name="TextBox 29">
            <a:extLst>
              <a:ext uri="{FF2B5EF4-FFF2-40B4-BE49-F238E27FC236}">
                <a16:creationId xmlns="" xmlns:a16="http://schemas.microsoft.com/office/drawing/2014/main" id="{172F621B-F7C9-4930-988C-1B915CD7D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463" y="3976688"/>
            <a:ext cx="18716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-</a:t>
            </a:r>
          </a:p>
        </p:txBody>
      </p:sp>
      <p:sp>
        <p:nvSpPr>
          <p:cNvPr id="33800" name="TextBox 4">
            <a:extLst>
              <a:ext uri="{FF2B5EF4-FFF2-40B4-BE49-F238E27FC236}">
                <a16:creationId xmlns="" xmlns:a16="http://schemas.microsoft.com/office/drawing/2014/main" id="{D78CFFCE-7CE7-43AE-87C3-B7919F36F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75" y="46974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2" name="TextBox 4">
            <a:extLst>
              <a:ext uri="{FF2B5EF4-FFF2-40B4-BE49-F238E27FC236}">
                <a16:creationId xmlns="" xmlns:a16="http://schemas.microsoft.com/office/drawing/2014/main" id="{2337DBBB-E76E-4C57-9725-A373B1DB9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0" y="2513013"/>
            <a:ext cx="1871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4800" b="1" dirty="0">
                <a:solidFill>
                  <a:schemeClr val="accent1"/>
                </a:solidFill>
              </a:rPr>
              <a:t>T</a:t>
            </a:r>
            <a:r>
              <a:rPr lang="en-GB" altLang="en-US" sz="4800" b="1" dirty="0">
                <a:solidFill>
                  <a:schemeClr val="accent3"/>
                </a:solidFill>
              </a:rPr>
              <a:t>O</a:t>
            </a:r>
          </a:p>
        </p:txBody>
      </p:sp>
      <p:grpSp>
        <p:nvGrpSpPr>
          <p:cNvPr id="6" name="circles">
            <a:extLst>
              <a:ext uri="{FF2B5EF4-FFF2-40B4-BE49-F238E27FC236}">
                <a16:creationId xmlns="" xmlns:a16="http://schemas.microsoft.com/office/drawing/2014/main" id="{2440AEE2-6DB4-4795-8798-6D427AEDF79A}"/>
              </a:ext>
            </a:extLst>
          </p:cNvPr>
          <p:cNvGrpSpPr>
            <a:grpSpLocks/>
          </p:cNvGrpSpPr>
          <p:nvPr/>
        </p:nvGrpSpPr>
        <p:grpSpPr bwMode="auto">
          <a:xfrm>
            <a:off x="2041525" y="3355975"/>
            <a:ext cx="474663" cy="1346200"/>
            <a:chOff x="2560269" y="2448330"/>
            <a:chExt cx="474662" cy="1345896"/>
          </a:xfrm>
        </p:grpSpPr>
        <p:sp>
          <p:nvSpPr>
            <p:cNvPr id="17" name="Red Circle 1">
              <a:extLst>
                <a:ext uri="{FF2B5EF4-FFF2-40B4-BE49-F238E27FC236}">
                  <a16:creationId xmlns="" xmlns:a16="http://schemas.microsoft.com/office/drawing/2014/main" id="{71358891-3402-4CFD-87B8-392CADBA4AFB}"/>
                </a:ext>
              </a:extLst>
            </p:cNvPr>
            <p:cNvSpPr/>
            <p:nvPr/>
          </p:nvSpPr>
          <p:spPr bwMode="auto">
            <a:xfrm>
              <a:off x="2560269" y="2448330"/>
              <a:ext cx="474662" cy="63327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d Circle 1">
              <a:extLst>
                <a:ext uri="{FF2B5EF4-FFF2-40B4-BE49-F238E27FC236}">
                  <a16:creationId xmlns="" xmlns:a16="http://schemas.microsoft.com/office/drawing/2014/main" id="{AD4421BF-4A52-491A-B75A-1D6FBFA3AF15}"/>
                </a:ext>
              </a:extLst>
            </p:cNvPr>
            <p:cNvSpPr/>
            <p:nvPr/>
          </p:nvSpPr>
          <p:spPr bwMode="auto">
            <a:xfrm>
              <a:off x="2560269" y="3160957"/>
              <a:ext cx="474662" cy="633269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C">
            <a:extLst>
              <a:ext uri="{FF2B5EF4-FFF2-40B4-BE49-F238E27FC236}">
                <a16:creationId xmlns="" xmlns:a16="http://schemas.microsoft.com/office/drawing/2014/main" id="{B36DC92F-6766-4A5C-A5B9-FD8F207B032A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2817813"/>
            <a:ext cx="3709988" cy="841375"/>
            <a:chOff x="4679093" y="3087156"/>
            <a:chExt cx="3709258" cy="842292"/>
          </a:xfrm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78D99C5B-E247-42A0-A869-85EEB108CAC6}"/>
                </a:ext>
              </a:extLst>
            </p:cNvPr>
            <p:cNvSpPr/>
            <p:nvPr/>
          </p:nvSpPr>
          <p:spPr>
            <a:xfrm>
              <a:off x="4679093" y="3087156"/>
              <a:ext cx="3709258" cy="84229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36" name="Rectangle 15">
              <a:extLst>
                <a:ext uri="{FF2B5EF4-FFF2-40B4-BE49-F238E27FC236}">
                  <a16:creationId xmlns="" xmlns:a16="http://schemas.microsoft.com/office/drawing/2014/main" id="{5824CF86-EC91-46E8-9367-44BD4257EE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15596"/>
              <a:ext cx="3694975" cy="58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Subtract the hundreds in the bottom column from the top column.</a:t>
              </a:r>
            </a:p>
          </p:txBody>
        </p:sp>
      </p:grpSp>
      <p:grpSp>
        <p:nvGrpSpPr>
          <p:cNvPr id="41" name="D">
            <a:extLst>
              <a:ext uri="{FF2B5EF4-FFF2-40B4-BE49-F238E27FC236}">
                <a16:creationId xmlns="" xmlns:a16="http://schemas.microsoft.com/office/drawing/2014/main" id="{4B412FB8-79A1-4DEE-A012-B26954D42506}"/>
              </a:ext>
            </a:extLst>
          </p:cNvPr>
          <p:cNvGrpSpPr>
            <a:grpSpLocks/>
          </p:cNvGrpSpPr>
          <p:nvPr/>
        </p:nvGrpSpPr>
        <p:grpSpPr bwMode="auto">
          <a:xfrm>
            <a:off x="4632325" y="3800475"/>
            <a:ext cx="3709988" cy="2544763"/>
            <a:chOff x="4679093" y="3783322"/>
            <a:chExt cx="3709258" cy="2542999"/>
          </a:xfrm>
        </p:grpSpPr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45A2ACDB-503F-481C-8293-0A7CF683D038}"/>
                </a:ext>
              </a:extLst>
            </p:cNvPr>
            <p:cNvSpPr/>
            <p:nvPr/>
          </p:nvSpPr>
          <p:spPr>
            <a:xfrm>
              <a:off x="4679093" y="3783322"/>
              <a:ext cx="3709258" cy="25429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34" name="Rectangle 19">
              <a:extLst>
                <a:ext uri="{FF2B5EF4-FFF2-40B4-BE49-F238E27FC236}">
                  <a16:creationId xmlns="" xmlns:a16="http://schemas.microsoft.com/office/drawing/2014/main" id="{0B2C9417-B457-4064-BCB8-7059C8EB0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972008"/>
              <a:ext cx="3709258" cy="584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da-DK" altLang="en-US" sz="1600" dirty="0">
                  <a:solidFill>
                    <a:schemeClr val="tx1"/>
                  </a:solidFill>
                </a:rPr>
                <a:t>6 hundreds – 4 hundreds =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da-DK" altLang="en-US" sz="1600" dirty="0">
                  <a:solidFill>
                    <a:schemeClr val="tx1"/>
                  </a:solidFill>
                </a:rPr>
                <a:t>2 hundreds. </a:t>
              </a:r>
              <a:endParaRPr lang="en-GB" altLang="en-US" sz="1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E">
            <a:extLst>
              <a:ext uri="{FF2B5EF4-FFF2-40B4-BE49-F238E27FC236}">
                <a16:creationId xmlns="" xmlns:a16="http://schemas.microsoft.com/office/drawing/2014/main" id="{4C3FEC68-5D53-445E-8BA8-DBAA7744E58D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591175"/>
            <a:ext cx="3709988" cy="547688"/>
            <a:chOff x="4679093" y="3087158"/>
            <a:chExt cx="3709258" cy="548148"/>
          </a:xfrm>
        </p:grpSpPr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026F09E3-6323-49FF-BB66-E1C0D8B4F49D}"/>
                </a:ext>
              </a:extLst>
            </p:cNvPr>
            <p:cNvSpPr/>
            <p:nvPr/>
          </p:nvSpPr>
          <p:spPr>
            <a:xfrm>
              <a:off x="4679093" y="3087158"/>
              <a:ext cx="3709258" cy="54814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32" name="Rectangle 15">
              <a:extLst>
                <a:ext uri="{FF2B5EF4-FFF2-40B4-BE49-F238E27FC236}">
                  <a16:creationId xmlns="" xmlns:a16="http://schemas.microsoft.com/office/drawing/2014/main" id="{B9BF804D-C53B-4A27-8D54-342D9A5706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208202"/>
              <a:ext cx="3694975" cy="33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Write 2 in the hundreds answer.</a:t>
              </a:r>
            </a:p>
          </p:txBody>
        </p:sp>
      </p:grpSp>
      <p:sp>
        <p:nvSpPr>
          <p:cNvPr id="33806" name="Rectangle 1">
            <a:extLst>
              <a:ext uri="{FF2B5EF4-FFF2-40B4-BE49-F238E27FC236}">
                <a16:creationId xmlns="" xmlns:a16="http://schemas.microsoft.com/office/drawing/2014/main" id="{D20C8FB0-D70C-4252-AC4F-3F1F1C946F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51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dirty="0"/>
              <a:t>The parcel has a mass of </a:t>
            </a:r>
            <a:r>
              <a:rPr lang="en-GB" altLang="en-US" dirty="0"/>
              <a:t>736 grams. 478 grams were removed. </a:t>
            </a:r>
          </a:p>
          <a:p>
            <a:pPr algn="ctr" eaLnBrk="1" hangingPunct="1"/>
            <a:r>
              <a:rPr lang="en-GB" altLang="en-US" dirty="0"/>
              <a:t>How much does the parcel weigh now?</a:t>
            </a:r>
          </a:p>
        </p:txBody>
      </p:sp>
      <p:grpSp>
        <p:nvGrpSpPr>
          <p:cNvPr id="34" name="F">
            <a:extLst>
              <a:ext uri="{FF2B5EF4-FFF2-40B4-BE49-F238E27FC236}">
                <a16:creationId xmlns="" xmlns:a16="http://schemas.microsoft.com/office/drawing/2014/main" id="{6BA6B98B-5449-4A09-A68D-F343FE7D707A}"/>
              </a:ext>
            </a:extLst>
          </p:cNvPr>
          <p:cNvGrpSpPr>
            <a:grpSpLocks/>
          </p:cNvGrpSpPr>
          <p:nvPr/>
        </p:nvGrpSpPr>
        <p:grpSpPr bwMode="auto">
          <a:xfrm>
            <a:off x="712788" y="5602288"/>
            <a:ext cx="3709987" cy="666750"/>
            <a:chOff x="4679093" y="3087157"/>
            <a:chExt cx="3709258" cy="666693"/>
          </a:xfrm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3045DB70-174C-42FF-9372-6F1955BB97C3}"/>
                </a:ext>
              </a:extLst>
            </p:cNvPr>
            <p:cNvSpPr/>
            <p:nvPr/>
          </p:nvSpPr>
          <p:spPr>
            <a:xfrm>
              <a:off x="4679093" y="3087157"/>
              <a:ext cx="3709258" cy="50160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30" name="Rectangle 15">
              <a:extLst>
                <a:ext uri="{FF2B5EF4-FFF2-40B4-BE49-F238E27FC236}">
                  <a16:creationId xmlns="" xmlns:a16="http://schemas.microsoft.com/office/drawing/2014/main" id="{A5FDF534-4CE5-4C7A-B69E-6855F6EDE1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093" y="3168436"/>
              <a:ext cx="3694975" cy="585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600" b="1"/>
                <a:t>736 – 478 = 258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GB" altLang="en-US" sz="1600" b="1">
                <a:solidFill>
                  <a:schemeClr val="tx1"/>
                </a:solidFill>
              </a:endParaRPr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2749292B-A908-4295-BBA7-9EC39000898B}"/>
              </a:ext>
            </a:extLst>
          </p:cNvPr>
          <p:cNvSpPr/>
          <p:nvPr/>
        </p:nvSpPr>
        <p:spPr>
          <a:xfrm>
            <a:off x="2589887" y="696913"/>
            <a:ext cx="396422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Finding the Mass</a:t>
            </a:r>
            <a:endParaRPr lang="en-GB" sz="4000" b="1" dirty="0"/>
          </a:p>
        </p:txBody>
      </p:sp>
      <p:cxnSp>
        <p:nvCxnSpPr>
          <p:cNvPr id="48" name="crossed out 1">
            <a:extLst>
              <a:ext uri="{FF2B5EF4-FFF2-40B4-BE49-F238E27FC236}">
                <a16:creationId xmlns="" xmlns:a16="http://schemas.microsoft.com/office/drawing/2014/main" id="{4FC29491-AC34-4CB0-A50B-E58E8E76EDF4}"/>
              </a:ext>
            </a:extLst>
          </p:cNvPr>
          <p:cNvCxnSpPr/>
          <p:nvPr/>
        </p:nvCxnSpPr>
        <p:spPr>
          <a:xfrm flipV="1">
            <a:off x="2397125" y="3429000"/>
            <a:ext cx="327025" cy="436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10" name="Little 1">
            <a:extLst>
              <a:ext uri="{FF2B5EF4-FFF2-40B4-BE49-F238E27FC236}">
                <a16:creationId xmlns="" xmlns:a16="http://schemas.microsoft.com/office/drawing/2014/main" id="{AC2E2504-2F66-4AAA-BBEF-E5E18E1DA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975" y="3136900"/>
            <a:ext cx="130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3811" name="Little 2">
            <a:extLst>
              <a:ext uri="{FF2B5EF4-FFF2-40B4-BE49-F238E27FC236}">
                <a16:creationId xmlns="" xmlns:a16="http://schemas.microsoft.com/office/drawing/2014/main" id="{11B1192A-F4F1-47AF-9C0F-DCDE954102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133725"/>
            <a:ext cx="15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33812" name="Little numbers">
            <a:extLst>
              <a:ext uri="{FF2B5EF4-FFF2-40B4-BE49-F238E27FC236}">
                <a16:creationId xmlns="" xmlns:a16="http://schemas.microsoft.com/office/drawing/2014/main" id="{A8B868B2-B913-4873-9616-2E351F243929}"/>
              </a:ext>
            </a:extLst>
          </p:cNvPr>
          <p:cNvGrpSpPr>
            <a:grpSpLocks/>
          </p:cNvGrpSpPr>
          <p:nvPr/>
        </p:nvGrpSpPr>
        <p:grpSpPr bwMode="auto">
          <a:xfrm>
            <a:off x="2005013" y="3132138"/>
            <a:ext cx="427037" cy="728662"/>
            <a:chOff x="2004952" y="3132891"/>
            <a:chExt cx="427253" cy="727774"/>
          </a:xfrm>
        </p:grpSpPr>
        <p:cxnSp>
          <p:nvCxnSpPr>
            <p:cNvPr id="54" name="crossed out 2">
              <a:extLst>
                <a:ext uri="{FF2B5EF4-FFF2-40B4-BE49-F238E27FC236}">
                  <a16:creationId xmlns="" xmlns:a16="http://schemas.microsoft.com/office/drawing/2014/main" id="{BA3EF6D3-D7D8-45CF-96E4-4BDE3025140C}"/>
                </a:ext>
              </a:extLst>
            </p:cNvPr>
            <p:cNvCxnSpPr/>
            <p:nvPr/>
          </p:nvCxnSpPr>
          <p:spPr>
            <a:xfrm flipV="1">
              <a:off x="2106603" y="3423049"/>
              <a:ext cx="325602" cy="43761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827" name="Little 2">
              <a:extLst>
                <a:ext uri="{FF2B5EF4-FFF2-40B4-BE49-F238E27FC236}">
                  <a16:creationId xmlns="" xmlns:a16="http://schemas.microsoft.com/office/drawing/2014/main" id="{C58A2CEC-20AB-4651-8FA7-FC2612B3BE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04952" y="3144071"/>
              <a:ext cx="14986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33828" name="Little 1">
              <a:extLst>
                <a:ext uri="{FF2B5EF4-FFF2-40B4-BE49-F238E27FC236}">
                  <a16:creationId xmlns="" xmlns:a16="http://schemas.microsoft.com/office/drawing/2014/main" id="{42B39C88-C2AF-4389-98BF-E5051CF8A4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3696" y="3132891"/>
              <a:ext cx="1307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</p:grpSp>
      <p:sp>
        <p:nvSpPr>
          <p:cNvPr id="33813" name="Answer: 5">
            <a:extLst>
              <a:ext uri="{FF2B5EF4-FFF2-40B4-BE49-F238E27FC236}">
                <a16:creationId xmlns="" xmlns:a16="http://schemas.microsoft.com/office/drawing/2014/main" id="{E2B023D0-6217-4426-85CD-0A4BF17B61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4013" y="4692650"/>
            <a:ext cx="18716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0" name="Answer: 5">
            <a:extLst>
              <a:ext uri="{FF2B5EF4-FFF2-40B4-BE49-F238E27FC236}">
                <a16:creationId xmlns="" xmlns:a16="http://schemas.microsoft.com/office/drawing/2014/main" id="{3AE4C023-C6C9-4D83-A685-C7F51E586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3813" y="4687888"/>
            <a:ext cx="18716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45" name="dienes 600">
            <a:extLst>
              <a:ext uri="{FF2B5EF4-FFF2-40B4-BE49-F238E27FC236}">
                <a16:creationId xmlns="" xmlns:a16="http://schemas.microsoft.com/office/drawing/2014/main" id="{EFAFE0C5-D33C-41BC-BD74-04193E5D98A1}"/>
              </a:ext>
            </a:extLst>
          </p:cNvPr>
          <p:cNvGrpSpPr>
            <a:grpSpLocks/>
          </p:cNvGrpSpPr>
          <p:nvPr/>
        </p:nvGrpSpPr>
        <p:grpSpPr bwMode="auto">
          <a:xfrm>
            <a:off x="5408613" y="4573588"/>
            <a:ext cx="2160587" cy="1344612"/>
            <a:chOff x="4989079" y="4435885"/>
            <a:chExt cx="2160803" cy="1344697"/>
          </a:xfrm>
        </p:grpSpPr>
        <p:pic>
          <p:nvPicPr>
            <p:cNvPr id="33820" name="Picture 45">
              <a:extLst>
                <a:ext uri="{FF2B5EF4-FFF2-40B4-BE49-F238E27FC236}">
                  <a16:creationId xmlns="" xmlns:a16="http://schemas.microsoft.com/office/drawing/2014/main" id="{C401FE55-350C-4DCA-AE71-45F1FFC075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9079" y="4435887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1" name="Picture 46">
              <a:extLst>
                <a:ext uri="{FF2B5EF4-FFF2-40B4-BE49-F238E27FC236}">
                  <a16:creationId xmlns="" xmlns:a16="http://schemas.microsoft.com/office/drawing/2014/main" id="{B0003E32-6EA8-47FA-B943-0E3BC370A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4627" y="4435886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2" name="Picture 57">
              <a:extLst>
                <a:ext uri="{FF2B5EF4-FFF2-40B4-BE49-F238E27FC236}">
                  <a16:creationId xmlns="" xmlns:a16="http://schemas.microsoft.com/office/drawing/2014/main" id="{6B481964-1AB4-4028-8EAA-5C9B98A8E7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5" y="4435885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3" name="Picture 58">
              <a:extLst>
                <a:ext uri="{FF2B5EF4-FFF2-40B4-BE49-F238E27FC236}">
                  <a16:creationId xmlns="" xmlns:a16="http://schemas.microsoft.com/office/drawing/2014/main" id="{A8BF79F1-4332-4594-A60B-0B85691101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9079" y="5158435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4" name="Picture 59">
              <a:extLst>
                <a:ext uri="{FF2B5EF4-FFF2-40B4-BE49-F238E27FC236}">
                  <a16:creationId xmlns="" xmlns:a16="http://schemas.microsoft.com/office/drawing/2014/main" id="{3D71CAA5-E00F-4D57-A38A-FB8D7D54FC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4627" y="5158434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25" name="Picture 60">
              <a:extLst>
                <a:ext uri="{FF2B5EF4-FFF2-40B4-BE49-F238E27FC236}">
                  <a16:creationId xmlns="" xmlns:a16="http://schemas.microsoft.com/office/drawing/2014/main" id="{10CC7FFC-3AE4-41E1-89A9-F96747B31F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5" y="5158433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dienes 200">
            <a:extLst>
              <a:ext uri="{FF2B5EF4-FFF2-40B4-BE49-F238E27FC236}">
                <a16:creationId xmlns="" xmlns:a16="http://schemas.microsoft.com/office/drawing/2014/main" id="{71350B49-9409-414B-BCE8-38B24F9E1C24}"/>
              </a:ext>
            </a:extLst>
          </p:cNvPr>
          <p:cNvGrpSpPr>
            <a:grpSpLocks/>
          </p:cNvGrpSpPr>
          <p:nvPr/>
        </p:nvGrpSpPr>
        <p:grpSpPr bwMode="auto">
          <a:xfrm>
            <a:off x="5400675" y="4572000"/>
            <a:ext cx="1416050" cy="622300"/>
            <a:chOff x="5561071" y="4726043"/>
            <a:chExt cx="1415255" cy="622148"/>
          </a:xfrm>
        </p:grpSpPr>
        <p:pic>
          <p:nvPicPr>
            <p:cNvPr id="33818" name="Picture 61">
              <a:extLst>
                <a:ext uri="{FF2B5EF4-FFF2-40B4-BE49-F238E27FC236}">
                  <a16:creationId xmlns="" xmlns:a16="http://schemas.microsoft.com/office/drawing/2014/main" id="{4644176E-E0B4-4094-9617-0229C4F307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1071" y="4726044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19" name="Picture 62">
              <a:extLst>
                <a:ext uri="{FF2B5EF4-FFF2-40B4-BE49-F238E27FC236}">
                  <a16:creationId xmlns="" xmlns:a16="http://schemas.microsoft.com/office/drawing/2014/main" id="{49688258-4E4D-444A-B71E-FB0DFE154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6619" y="4726043"/>
              <a:ext cx="669707" cy="622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0EFD7DC6-BD9B-461D-A6B3-4DDAFEB865A4}"/>
              </a:ext>
            </a:extLst>
          </p:cNvPr>
          <p:cNvCxnSpPr/>
          <p:nvPr/>
        </p:nvCxnSpPr>
        <p:spPr bwMode="auto">
          <a:xfrm>
            <a:off x="1695450" y="5480050"/>
            <a:ext cx="18145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AE8BAB8-C90F-4DCE-AC15-C569B78DBE80}"/>
              </a:ext>
            </a:extLst>
          </p:cNvPr>
          <p:cNvSpPr/>
          <p:nvPr/>
        </p:nvSpPr>
        <p:spPr>
          <a:xfrm>
            <a:off x="2790263" y="696913"/>
            <a:ext cx="3563476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Parcel Delivery</a:t>
            </a:r>
            <a:endParaRPr lang="en-GB" sz="4000" b="1" dirty="0"/>
          </a:p>
        </p:txBody>
      </p:sp>
      <p:pic>
        <p:nvPicPr>
          <p:cNvPr id="34819" name="Pairs">
            <a:extLst>
              <a:ext uri="{FF2B5EF4-FFF2-40B4-BE49-F238E27FC236}">
                <a16:creationId xmlns="" xmlns:a16="http://schemas.microsoft.com/office/drawing/2014/main" id="{65128893-5DF8-4962-A9B6-5E54049A4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91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3">
            <a:extLst>
              <a:ext uri="{FF2B5EF4-FFF2-40B4-BE49-F238E27FC236}">
                <a16:creationId xmlns="" xmlns:a16="http://schemas.microsoft.com/office/drawing/2014/main" id="{20E5622A-3A89-45A1-8223-042253BE1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8272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Using a formal written method, </a:t>
            </a:r>
            <a:r>
              <a:rPr lang="en-GB" dirty="0"/>
              <a:t>find the new mass of each parcel</a:t>
            </a:r>
            <a:br>
              <a:rPr lang="en-GB" dirty="0"/>
            </a:br>
            <a:r>
              <a:rPr lang="en-GB" altLang="en-US" dirty="0"/>
              <a:t>and select which postage price to use.</a:t>
            </a:r>
          </a:p>
        </p:txBody>
      </p:sp>
      <p:grpSp>
        <p:nvGrpSpPr>
          <p:cNvPr id="34821" name="Group 24">
            <a:extLst>
              <a:ext uri="{FF2B5EF4-FFF2-40B4-BE49-F238E27FC236}">
                <a16:creationId xmlns="" xmlns:a16="http://schemas.microsoft.com/office/drawing/2014/main" id="{1537F80F-3375-45C6-980E-B497DB9E3766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2333625"/>
            <a:ext cx="3163888" cy="1109663"/>
            <a:chOff x="919552" y="2429691"/>
            <a:chExt cx="3164768" cy="1110903"/>
          </a:xfrm>
        </p:grpSpPr>
        <p:pic>
          <p:nvPicPr>
            <p:cNvPr id="34837" name="Picture 22">
              <a:extLst>
                <a:ext uri="{FF2B5EF4-FFF2-40B4-BE49-F238E27FC236}">
                  <a16:creationId xmlns="" xmlns:a16="http://schemas.microsoft.com/office/drawing/2014/main" id="{FEE0EABA-A471-4CBF-BC02-AF161FE2F1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38" name="Rectangle 23">
              <a:extLst>
                <a:ext uri="{FF2B5EF4-FFF2-40B4-BE49-F238E27FC236}">
                  <a16:creationId xmlns="" xmlns:a16="http://schemas.microsoft.com/office/drawing/2014/main" id="{9769195C-3CE2-429A-8CED-A7F78137D4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35" y="2800476"/>
              <a:ext cx="29338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Less than 200 grams £1.46</a:t>
              </a:r>
            </a:p>
          </p:txBody>
        </p:sp>
      </p:grpSp>
      <p:grpSp>
        <p:nvGrpSpPr>
          <p:cNvPr id="34822" name="Group 37">
            <a:extLst>
              <a:ext uri="{FF2B5EF4-FFF2-40B4-BE49-F238E27FC236}">
                <a16:creationId xmlns="" xmlns:a16="http://schemas.microsoft.com/office/drawing/2014/main" id="{B81F6A91-6D2F-42F5-8EA4-D1EEB582FCD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629025"/>
            <a:ext cx="3436938" cy="1111250"/>
            <a:chOff x="919552" y="2429691"/>
            <a:chExt cx="3436462" cy="1110903"/>
          </a:xfrm>
        </p:grpSpPr>
        <p:pic>
          <p:nvPicPr>
            <p:cNvPr id="34835" name="Picture 38">
              <a:extLst>
                <a:ext uri="{FF2B5EF4-FFF2-40B4-BE49-F238E27FC236}">
                  <a16:creationId xmlns="" xmlns:a16="http://schemas.microsoft.com/office/drawing/2014/main" id="{E6ABF954-8C8B-4FBD-850C-5C2E5A45C4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436462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36" name="Rectangle 39">
              <a:extLst>
                <a:ext uri="{FF2B5EF4-FFF2-40B4-BE49-F238E27FC236}">
                  <a16:creationId xmlns="" xmlns:a16="http://schemas.microsoft.com/office/drawing/2014/main" id="{C6E6A4CC-1BE2-4B63-ADFB-078CD98A5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7293" y="2800476"/>
              <a:ext cx="33409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201 grams to 500 grams £2.24</a:t>
              </a:r>
            </a:p>
          </p:txBody>
        </p:sp>
      </p:grpSp>
      <p:grpSp>
        <p:nvGrpSpPr>
          <p:cNvPr id="34823" name="Group 40">
            <a:extLst>
              <a:ext uri="{FF2B5EF4-FFF2-40B4-BE49-F238E27FC236}">
                <a16:creationId xmlns="" xmlns:a16="http://schemas.microsoft.com/office/drawing/2014/main" id="{621EB913-A0B5-4E6C-AAC9-1A841AB8035F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4887913"/>
            <a:ext cx="3163888" cy="1111250"/>
            <a:chOff x="919552" y="2429691"/>
            <a:chExt cx="3164768" cy="1110903"/>
          </a:xfrm>
        </p:grpSpPr>
        <p:pic>
          <p:nvPicPr>
            <p:cNvPr id="34833" name="Picture 41">
              <a:extLst>
                <a:ext uri="{FF2B5EF4-FFF2-40B4-BE49-F238E27FC236}">
                  <a16:creationId xmlns="" xmlns:a16="http://schemas.microsoft.com/office/drawing/2014/main" id="{90CCF73B-7785-469E-8B0F-77D198456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34" name="Rectangle 42">
              <a:extLst>
                <a:ext uri="{FF2B5EF4-FFF2-40B4-BE49-F238E27FC236}">
                  <a16:creationId xmlns="" xmlns:a16="http://schemas.microsoft.com/office/drawing/2014/main" id="{210EB541-BE5F-4D32-87E0-03E743153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8543" y="2800476"/>
              <a:ext cx="21242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501 + grams £5.00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7490BF61-B44B-453F-AB34-5A8585A455A5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2333625"/>
            <a:ext cx="4052888" cy="3652838"/>
            <a:chOff x="4343595" y="2333116"/>
            <a:chExt cx="4053207" cy="3652589"/>
          </a:xfrm>
        </p:grpSpPr>
        <p:pic>
          <p:nvPicPr>
            <p:cNvPr id="34827" name="Picture 7">
              <a:extLst>
                <a:ext uri="{FF2B5EF4-FFF2-40B4-BE49-F238E27FC236}">
                  <a16:creationId xmlns="" xmlns:a16="http://schemas.microsoft.com/office/drawing/2014/main" id="{24E62DF9-AE93-4B5D-AE3A-1E74BA347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3595" y="2333116"/>
              <a:ext cx="4053207" cy="3652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828" name="TextBox 4">
              <a:extLst>
                <a:ext uri="{FF2B5EF4-FFF2-40B4-BE49-F238E27FC236}">
                  <a16:creationId xmlns="" xmlns:a16="http://schemas.microsoft.com/office/drawing/2014/main" id="{CB7E2C1A-7606-4CAE-AA86-6303D8DA1C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4367" y="3707550"/>
              <a:ext cx="187166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573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285</a:t>
              </a:r>
            </a:p>
          </p:txBody>
        </p:sp>
        <p:sp>
          <p:nvSpPr>
            <p:cNvPr id="34829" name="TextBox 29">
              <a:extLst>
                <a:ext uri="{FF2B5EF4-FFF2-40B4-BE49-F238E27FC236}">
                  <a16:creationId xmlns="" xmlns:a16="http://schemas.microsoft.com/office/drawing/2014/main" id="{0F6D829F-95FF-4E53-B4C0-E50EF04BA1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5507" y="4117171"/>
              <a:ext cx="41595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-</a:t>
              </a:r>
            </a:p>
          </p:txBody>
        </p:sp>
        <p:grpSp>
          <p:nvGrpSpPr>
            <p:cNvPr id="34830" name="Group 9">
              <a:extLst>
                <a:ext uri="{FF2B5EF4-FFF2-40B4-BE49-F238E27FC236}">
                  <a16:creationId xmlns="" xmlns:a16="http://schemas.microsoft.com/office/drawing/2014/main" id="{63C657C8-16D2-4555-AAF6-C9144DE8CB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62467" y="4594712"/>
              <a:ext cx="935830" cy="427685"/>
              <a:chOff x="5862467" y="4594712"/>
              <a:chExt cx="935830" cy="427685"/>
            </a:xfrm>
          </p:grpSpPr>
          <p:cxnSp>
            <p:nvCxnSpPr>
              <p:cNvPr id="5" name="Straight Connector 4">
                <a:extLst>
                  <a:ext uri="{FF2B5EF4-FFF2-40B4-BE49-F238E27FC236}">
                    <a16:creationId xmlns="" xmlns:a16="http://schemas.microsoft.com/office/drawing/2014/main" id="{5286DA65-4374-4B2C-8A67-03EB72F4FAD0}"/>
                  </a:ext>
                </a:extLst>
              </p:cNvPr>
              <p:cNvCxnSpPr/>
              <p:nvPr/>
            </p:nvCxnSpPr>
            <p:spPr bwMode="auto">
              <a:xfrm>
                <a:off x="5862953" y="4595150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="" xmlns:a16="http://schemas.microsoft.com/office/drawing/2014/main" id="{94D9AD61-0757-4483-98B9-15A43B39D278}"/>
                  </a:ext>
                </a:extLst>
              </p:cNvPr>
              <p:cNvCxnSpPr/>
              <p:nvPr/>
            </p:nvCxnSpPr>
            <p:spPr bwMode="auto">
              <a:xfrm>
                <a:off x="5862953" y="5022158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09F15D27-3D95-4598-A631-B55FA5EB6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8525" y="4538663"/>
            <a:ext cx="784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800"/>
              <a:t>288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EC2F8EC-1E64-42D5-85ED-71DDFDDDD678}"/>
              </a:ext>
            </a:extLst>
          </p:cNvPr>
          <p:cNvSpPr/>
          <p:nvPr/>
        </p:nvSpPr>
        <p:spPr>
          <a:xfrm>
            <a:off x="755650" y="3629025"/>
            <a:ext cx="3436938" cy="11112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10FADD69-0AD6-492B-9A3B-ECECD2EE21EC}"/>
              </a:ext>
            </a:extLst>
          </p:cNvPr>
          <p:cNvSpPr/>
          <p:nvPr/>
        </p:nvSpPr>
        <p:spPr>
          <a:xfrm>
            <a:off x="2790263" y="696913"/>
            <a:ext cx="3563476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Parcel Delivery</a:t>
            </a:r>
            <a:endParaRPr lang="en-GB" sz="4000" b="1" dirty="0"/>
          </a:p>
        </p:txBody>
      </p:sp>
      <p:pic>
        <p:nvPicPr>
          <p:cNvPr id="35843" name="Pairs">
            <a:extLst>
              <a:ext uri="{FF2B5EF4-FFF2-40B4-BE49-F238E27FC236}">
                <a16:creationId xmlns="" xmlns:a16="http://schemas.microsoft.com/office/drawing/2014/main" id="{292564CE-A071-4262-ABE7-48A324CBA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91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Rectangle 3">
            <a:extLst>
              <a:ext uri="{FF2B5EF4-FFF2-40B4-BE49-F238E27FC236}">
                <a16:creationId xmlns="" xmlns:a16="http://schemas.microsoft.com/office/drawing/2014/main" id="{CD81FBA6-306C-4EE4-86DD-A32AD5AEE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8272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Using a formal written method, </a:t>
            </a:r>
            <a:r>
              <a:rPr lang="en-GB" dirty="0"/>
              <a:t>find the new mass of each parcel</a:t>
            </a:r>
            <a:br>
              <a:rPr lang="en-GB" dirty="0"/>
            </a:br>
            <a:r>
              <a:rPr lang="en-GB" altLang="en-US" dirty="0"/>
              <a:t>and select which postage price to use.</a:t>
            </a:r>
          </a:p>
        </p:txBody>
      </p:sp>
      <p:grpSp>
        <p:nvGrpSpPr>
          <p:cNvPr id="35845" name="Group 24">
            <a:extLst>
              <a:ext uri="{FF2B5EF4-FFF2-40B4-BE49-F238E27FC236}">
                <a16:creationId xmlns="" xmlns:a16="http://schemas.microsoft.com/office/drawing/2014/main" id="{AB826ABF-2E7D-4D74-A354-84C67C34E6F1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2333625"/>
            <a:ext cx="3163888" cy="1109663"/>
            <a:chOff x="919552" y="2429691"/>
            <a:chExt cx="3164768" cy="1110903"/>
          </a:xfrm>
        </p:grpSpPr>
        <p:pic>
          <p:nvPicPr>
            <p:cNvPr id="35861" name="Picture 22">
              <a:extLst>
                <a:ext uri="{FF2B5EF4-FFF2-40B4-BE49-F238E27FC236}">
                  <a16:creationId xmlns="" xmlns:a16="http://schemas.microsoft.com/office/drawing/2014/main" id="{0BD4E2F6-89A0-4096-96F8-F544FA9B12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862" name="Rectangle 23">
              <a:extLst>
                <a:ext uri="{FF2B5EF4-FFF2-40B4-BE49-F238E27FC236}">
                  <a16:creationId xmlns="" xmlns:a16="http://schemas.microsoft.com/office/drawing/2014/main" id="{6EC25C82-BE04-4C58-8B70-91085D0079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35" y="2800476"/>
              <a:ext cx="29338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Less than 200 grams £1.46</a:t>
              </a:r>
            </a:p>
          </p:txBody>
        </p:sp>
      </p:grpSp>
      <p:grpSp>
        <p:nvGrpSpPr>
          <p:cNvPr id="35846" name="Group 37">
            <a:extLst>
              <a:ext uri="{FF2B5EF4-FFF2-40B4-BE49-F238E27FC236}">
                <a16:creationId xmlns="" xmlns:a16="http://schemas.microsoft.com/office/drawing/2014/main" id="{C03EEE06-400F-4167-B676-3D2CCEAF0C71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629025"/>
            <a:ext cx="3436938" cy="1111250"/>
            <a:chOff x="919552" y="2429691"/>
            <a:chExt cx="3436462" cy="1110903"/>
          </a:xfrm>
        </p:grpSpPr>
        <p:pic>
          <p:nvPicPr>
            <p:cNvPr id="35859" name="Picture 38">
              <a:extLst>
                <a:ext uri="{FF2B5EF4-FFF2-40B4-BE49-F238E27FC236}">
                  <a16:creationId xmlns="" xmlns:a16="http://schemas.microsoft.com/office/drawing/2014/main" id="{9BEDD246-1596-4608-A8CA-6DF251CDD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436462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860" name="Rectangle 39">
              <a:extLst>
                <a:ext uri="{FF2B5EF4-FFF2-40B4-BE49-F238E27FC236}">
                  <a16:creationId xmlns="" xmlns:a16="http://schemas.microsoft.com/office/drawing/2014/main" id="{57145DA7-D413-4A1C-A2B8-DF5EB07A3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7293" y="2800476"/>
              <a:ext cx="33409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201 grams to 500 grams £2.24</a:t>
              </a:r>
            </a:p>
          </p:txBody>
        </p:sp>
      </p:grpSp>
      <p:grpSp>
        <p:nvGrpSpPr>
          <p:cNvPr id="35847" name="Group 40">
            <a:extLst>
              <a:ext uri="{FF2B5EF4-FFF2-40B4-BE49-F238E27FC236}">
                <a16:creationId xmlns="" xmlns:a16="http://schemas.microsoft.com/office/drawing/2014/main" id="{2BE6686A-D19F-43C6-BF95-9869A3BA86A8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4887913"/>
            <a:ext cx="3163888" cy="1111250"/>
            <a:chOff x="919552" y="2429691"/>
            <a:chExt cx="3164768" cy="1110903"/>
          </a:xfrm>
        </p:grpSpPr>
        <p:pic>
          <p:nvPicPr>
            <p:cNvPr id="35857" name="Picture 41">
              <a:extLst>
                <a:ext uri="{FF2B5EF4-FFF2-40B4-BE49-F238E27FC236}">
                  <a16:creationId xmlns="" xmlns:a16="http://schemas.microsoft.com/office/drawing/2014/main" id="{BA00F67C-6960-453D-A699-1952D392C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858" name="Rectangle 42">
              <a:extLst>
                <a:ext uri="{FF2B5EF4-FFF2-40B4-BE49-F238E27FC236}">
                  <a16:creationId xmlns="" xmlns:a16="http://schemas.microsoft.com/office/drawing/2014/main" id="{53943650-594E-4F9B-A9E2-84BE754519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8543" y="2800476"/>
              <a:ext cx="21242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501 + grams £5.00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E0EAE788-23E1-441C-9114-3519EBB1CD0E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2333625"/>
            <a:ext cx="4052888" cy="3652838"/>
            <a:chOff x="4343595" y="2333116"/>
            <a:chExt cx="4053207" cy="3652589"/>
          </a:xfrm>
        </p:grpSpPr>
        <p:pic>
          <p:nvPicPr>
            <p:cNvPr id="35851" name="Picture 7">
              <a:extLst>
                <a:ext uri="{FF2B5EF4-FFF2-40B4-BE49-F238E27FC236}">
                  <a16:creationId xmlns="" xmlns:a16="http://schemas.microsoft.com/office/drawing/2014/main" id="{9FA23DD7-5711-4554-89BE-13E2FB44B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3595" y="2333116"/>
              <a:ext cx="4053207" cy="3652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852" name="TextBox 4">
              <a:extLst>
                <a:ext uri="{FF2B5EF4-FFF2-40B4-BE49-F238E27FC236}">
                  <a16:creationId xmlns="" xmlns:a16="http://schemas.microsoft.com/office/drawing/2014/main" id="{8694B841-623C-4BCF-853F-C845D594F8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4367" y="3707550"/>
              <a:ext cx="187166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746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247</a:t>
              </a:r>
            </a:p>
          </p:txBody>
        </p:sp>
        <p:sp>
          <p:nvSpPr>
            <p:cNvPr id="35853" name="TextBox 29">
              <a:extLst>
                <a:ext uri="{FF2B5EF4-FFF2-40B4-BE49-F238E27FC236}">
                  <a16:creationId xmlns="" xmlns:a16="http://schemas.microsoft.com/office/drawing/2014/main" id="{9CCA324C-B8DD-422B-B2EC-3D63036B09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5507" y="4117171"/>
              <a:ext cx="41595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-</a:t>
              </a:r>
            </a:p>
          </p:txBody>
        </p:sp>
        <p:grpSp>
          <p:nvGrpSpPr>
            <p:cNvPr id="35854" name="Group 9">
              <a:extLst>
                <a:ext uri="{FF2B5EF4-FFF2-40B4-BE49-F238E27FC236}">
                  <a16:creationId xmlns="" xmlns:a16="http://schemas.microsoft.com/office/drawing/2014/main" id="{58CB56DC-D548-432F-915A-9906B8D673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62467" y="4594712"/>
              <a:ext cx="935830" cy="427685"/>
              <a:chOff x="5862467" y="4594712"/>
              <a:chExt cx="935830" cy="427685"/>
            </a:xfrm>
          </p:grpSpPr>
          <p:cxnSp>
            <p:nvCxnSpPr>
              <p:cNvPr id="5" name="Straight Connector 4">
                <a:extLst>
                  <a:ext uri="{FF2B5EF4-FFF2-40B4-BE49-F238E27FC236}">
                    <a16:creationId xmlns="" xmlns:a16="http://schemas.microsoft.com/office/drawing/2014/main" id="{436877EE-A9D9-4ED7-9F29-9360D4A1799A}"/>
                  </a:ext>
                </a:extLst>
              </p:cNvPr>
              <p:cNvCxnSpPr/>
              <p:nvPr/>
            </p:nvCxnSpPr>
            <p:spPr bwMode="auto">
              <a:xfrm>
                <a:off x="5862953" y="4595150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="" xmlns:a16="http://schemas.microsoft.com/office/drawing/2014/main" id="{939E7640-86E9-4C2E-8E4B-1BDD0B73E367}"/>
                  </a:ext>
                </a:extLst>
              </p:cNvPr>
              <p:cNvCxnSpPr/>
              <p:nvPr/>
            </p:nvCxnSpPr>
            <p:spPr bwMode="auto">
              <a:xfrm>
                <a:off x="5862953" y="5022158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D4E52659-6583-4AB4-A890-AD2D98810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1700" y="4538663"/>
            <a:ext cx="776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AU" altLang="en-US" sz="2800"/>
              <a:t>499</a:t>
            </a:r>
            <a:endParaRPr lang="en-GB" altLang="en-US" sz="2800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DB38A250-DCF0-4843-B4AA-F04CD80179F4}"/>
              </a:ext>
            </a:extLst>
          </p:cNvPr>
          <p:cNvSpPr/>
          <p:nvPr/>
        </p:nvSpPr>
        <p:spPr>
          <a:xfrm>
            <a:off x="906463" y="4875213"/>
            <a:ext cx="3149600" cy="11112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552F2F1-C9D1-4C32-A865-C8B43A403B72}"/>
              </a:ext>
            </a:extLst>
          </p:cNvPr>
          <p:cNvSpPr/>
          <p:nvPr/>
        </p:nvSpPr>
        <p:spPr>
          <a:xfrm>
            <a:off x="2790263" y="696913"/>
            <a:ext cx="3563476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Parcel Delivery</a:t>
            </a:r>
            <a:endParaRPr lang="en-GB" sz="4000" b="1" dirty="0"/>
          </a:p>
        </p:txBody>
      </p:sp>
      <p:pic>
        <p:nvPicPr>
          <p:cNvPr id="36867" name="Pairs">
            <a:extLst>
              <a:ext uri="{FF2B5EF4-FFF2-40B4-BE49-F238E27FC236}">
                <a16:creationId xmlns="" xmlns:a16="http://schemas.microsoft.com/office/drawing/2014/main" id="{7677CAA4-2A60-4838-B220-E6F084498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91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921766C6-8DE4-4F78-BA79-5EFB0BB9D2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8272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Using a formal written method, </a:t>
            </a:r>
            <a:r>
              <a:rPr lang="en-GB" dirty="0"/>
              <a:t>find the new mass of each parcel</a:t>
            </a:r>
            <a:br>
              <a:rPr lang="en-GB" dirty="0"/>
            </a:br>
            <a:r>
              <a:rPr lang="en-GB" altLang="en-US" dirty="0"/>
              <a:t>and select which postage price to use.</a:t>
            </a:r>
          </a:p>
        </p:txBody>
      </p:sp>
      <p:grpSp>
        <p:nvGrpSpPr>
          <p:cNvPr id="36869" name="Group 24">
            <a:extLst>
              <a:ext uri="{FF2B5EF4-FFF2-40B4-BE49-F238E27FC236}">
                <a16:creationId xmlns="" xmlns:a16="http://schemas.microsoft.com/office/drawing/2014/main" id="{36C3230A-B777-4FCD-8F69-44BB136EAD9D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2333625"/>
            <a:ext cx="3163888" cy="1109663"/>
            <a:chOff x="919552" y="2429691"/>
            <a:chExt cx="3164768" cy="1110903"/>
          </a:xfrm>
        </p:grpSpPr>
        <p:pic>
          <p:nvPicPr>
            <p:cNvPr id="36885" name="Picture 22">
              <a:extLst>
                <a:ext uri="{FF2B5EF4-FFF2-40B4-BE49-F238E27FC236}">
                  <a16:creationId xmlns="" xmlns:a16="http://schemas.microsoft.com/office/drawing/2014/main" id="{32271463-A9C1-4E91-BCCA-7CC9F75B1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6" name="Rectangle 23">
              <a:extLst>
                <a:ext uri="{FF2B5EF4-FFF2-40B4-BE49-F238E27FC236}">
                  <a16:creationId xmlns="" xmlns:a16="http://schemas.microsoft.com/office/drawing/2014/main" id="{C9BB1C6A-033C-4A74-91F8-5D282AF336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35" y="2800476"/>
              <a:ext cx="29338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Less than 200 grams £1.46</a:t>
              </a:r>
            </a:p>
          </p:txBody>
        </p:sp>
      </p:grpSp>
      <p:grpSp>
        <p:nvGrpSpPr>
          <p:cNvPr id="36870" name="Group 37">
            <a:extLst>
              <a:ext uri="{FF2B5EF4-FFF2-40B4-BE49-F238E27FC236}">
                <a16:creationId xmlns="" xmlns:a16="http://schemas.microsoft.com/office/drawing/2014/main" id="{57B9E216-6A02-43C3-B362-79F2A019A8D4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629025"/>
            <a:ext cx="3436938" cy="1111250"/>
            <a:chOff x="919552" y="2429691"/>
            <a:chExt cx="3436462" cy="1110903"/>
          </a:xfrm>
        </p:grpSpPr>
        <p:pic>
          <p:nvPicPr>
            <p:cNvPr id="36883" name="Picture 38">
              <a:extLst>
                <a:ext uri="{FF2B5EF4-FFF2-40B4-BE49-F238E27FC236}">
                  <a16:creationId xmlns="" xmlns:a16="http://schemas.microsoft.com/office/drawing/2014/main" id="{B7E8AC98-1DEE-4E97-89DF-24BDB56738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436462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4" name="Rectangle 39">
              <a:extLst>
                <a:ext uri="{FF2B5EF4-FFF2-40B4-BE49-F238E27FC236}">
                  <a16:creationId xmlns="" xmlns:a16="http://schemas.microsoft.com/office/drawing/2014/main" id="{E43F25AC-BBA8-4A74-973E-63D641718A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7293" y="2800476"/>
              <a:ext cx="33409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201 grams to 500 grams £2.24</a:t>
              </a:r>
            </a:p>
          </p:txBody>
        </p:sp>
      </p:grpSp>
      <p:grpSp>
        <p:nvGrpSpPr>
          <p:cNvPr id="36871" name="Group 40">
            <a:extLst>
              <a:ext uri="{FF2B5EF4-FFF2-40B4-BE49-F238E27FC236}">
                <a16:creationId xmlns="" xmlns:a16="http://schemas.microsoft.com/office/drawing/2014/main" id="{E595E021-8496-4CE4-8C83-418BD6058DB8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4887913"/>
            <a:ext cx="3163888" cy="1111250"/>
            <a:chOff x="919552" y="2429691"/>
            <a:chExt cx="3164768" cy="1110903"/>
          </a:xfrm>
        </p:grpSpPr>
        <p:pic>
          <p:nvPicPr>
            <p:cNvPr id="36881" name="Picture 41">
              <a:extLst>
                <a:ext uri="{FF2B5EF4-FFF2-40B4-BE49-F238E27FC236}">
                  <a16:creationId xmlns="" xmlns:a16="http://schemas.microsoft.com/office/drawing/2014/main" id="{460E3E45-7C1F-447F-936F-BDE9A0DA0C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82" name="Rectangle 42">
              <a:extLst>
                <a:ext uri="{FF2B5EF4-FFF2-40B4-BE49-F238E27FC236}">
                  <a16:creationId xmlns="" xmlns:a16="http://schemas.microsoft.com/office/drawing/2014/main" id="{CAB82760-366E-45FC-BA41-35008D982D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8543" y="2800476"/>
              <a:ext cx="21242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501 + grams £5.00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6A4F43A7-0CDD-48C7-BF82-9C9789609FCF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2333625"/>
            <a:ext cx="4052888" cy="3652838"/>
            <a:chOff x="4343595" y="2333116"/>
            <a:chExt cx="4053207" cy="3652589"/>
          </a:xfrm>
        </p:grpSpPr>
        <p:pic>
          <p:nvPicPr>
            <p:cNvPr id="36875" name="Picture 7">
              <a:extLst>
                <a:ext uri="{FF2B5EF4-FFF2-40B4-BE49-F238E27FC236}">
                  <a16:creationId xmlns="" xmlns:a16="http://schemas.microsoft.com/office/drawing/2014/main" id="{56E224C8-2A23-4391-A0EF-EF7182721A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3595" y="2333116"/>
              <a:ext cx="4053207" cy="3652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876" name="TextBox 4">
              <a:extLst>
                <a:ext uri="{FF2B5EF4-FFF2-40B4-BE49-F238E27FC236}">
                  <a16:creationId xmlns="" xmlns:a16="http://schemas.microsoft.com/office/drawing/2014/main" id="{31EFC0C2-6B51-472C-B3D2-4DC2ABEC45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4367" y="3707550"/>
              <a:ext cx="187166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673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335</a:t>
              </a:r>
            </a:p>
          </p:txBody>
        </p:sp>
        <p:sp>
          <p:nvSpPr>
            <p:cNvPr id="36877" name="TextBox 29">
              <a:extLst>
                <a:ext uri="{FF2B5EF4-FFF2-40B4-BE49-F238E27FC236}">
                  <a16:creationId xmlns="" xmlns:a16="http://schemas.microsoft.com/office/drawing/2014/main" id="{622830CE-2C8E-40B6-8A2D-72079060F3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5507" y="4117171"/>
              <a:ext cx="41595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-</a:t>
              </a:r>
            </a:p>
          </p:txBody>
        </p:sp>
        <p:grpSp>
          <p:nvGrpSpPr>
            <p:cNvPr id="36878" name="Group 9">
              <a:extLst>
                <a:ext uri="{FF2B5EF4-FFF2-40B4-BE49-F238E27FC236}">
                  <a16:creationId xmlns="" xmlns:a16="http://schemas.microsoft.com/office/drawing/2014/main" id="{A350CBA8-1E05-40EB-87F3-34E8C08FD5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62467" y="4594712"/>
              <a:ext cx="935830" cy="427685"/>
              <a:chOff x="5862467" y="4594712"/>
              <a:chExt cx="935830" cy="427685"/>
            </a:xfrm>
          </p:grpSpPr>
          <p:cxnSp>
            <p:nvCxnSpPr>
              <p:cNvPr id="5" name="Straight Connector 4">
                <a:extLst>
                  <a:ext uri="{FF2B5EF4-FFF2-40B4-BE49-F238E27FC236}">
                    <a16:creationId xmlns="" xmlns:a16="http://schemas.microsoft.com/office/drawing/2014/main" id="{5AAFAA18-7496-445C-B3FF-2C07E901D049}"/>
                  </a:ext>
                </a:extLst>
              </p:cNvPr>
              <p:cNvCxnSpPr/>
              <p:nvPr/>
            </p:nvCxnSpPr>
            <p:spPr bwMode="auto">
              <a:xfrm>
                <a:off x="5862953" y="4595150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="" xmlns:a16="http://schemas.microsoft.com/office/drawing/2014/main" id="{645CAAC4-94ED-40E4-9A24-8E73C5280E57}"/>
                  </a:ext>
                </a:extLst>
              </p:cNvPr>
              <p:cNvCxnSpPr/>
              <p:nvPr/>
            </p:nvCxnSpPr>
            <p:spPr bwMode="auto">
              <a:xfrm>
                <a:off x="5862953" y="5022158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1645D71D-4B97-46F2-96FF-10A69D158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400" y="4538663"/>
            <a:ext cx="752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800"/>
              <a:t>338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F2AE26B5-0B20-4369-93FE-F5341EAECAB6}"/>
              </a:ext>
            </a:extLst>
          </p:cNvPr>
          <p:cNvSpPr/>
          <p:nvPr/>
        </p:nvSpPr>
        <p:spPr>
          <a:xfrm>
            <a:off x="771525" y="3617913"/>
            <a:ext cx="3373438" cy="11112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138BD774-BD48-4620-8359-F2591B94675B}"/>
              </a:ext>
            </a:extLst>
          </p:cNvPr>
          <p:cNvSpPr/>
          <p:nvPr/>
        </p:nvSpPr>
        <p:spPr>
          <a:xfrm>
            <a:off x="2790263" y="696913"/>
            <a:ext cx="3563476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Parcel Delivery</a:t>
            </a:r>
            <a:endParaRPr lang="en-GB" sz="4000" b="1" dirty="0"/>
          </a:p>
        </p:txBody>
      </p:sp>
      <p:pic>
        <p:nvPicPr>
          <p:cNvPr id="37891" name="Pairs">
            <a:extLst>
              <a:ext uri="{FF2B5EF4-FFF2-40B4-BE49-F238E27FC236}">
                <a16:creationId xmlns="" xmlns:a16="http://schemas.microsoft.com/office/drawing/2014/main" id="{E380883D-E6A1-4D87-9D31-2AE3D742A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91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3">
            <a:extLst>
              <a:ext uri="{FF2B5EF4-FFF2-40B4-BE49-F238E27FC236}">
                <a16:creationId xmlns="" xmlns:a16="http://schemas.microsoft.com/office/drawing/2014/main" id="{B3538272-1ACD-4BFC-A8C1-0D96EC06D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8272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Using a formal written method, </a:t>
            </a:r>
            <a:r>
              <a:rPr lang="en-GB" dirty="0"/>
              <a:t>find the new mass of each parcel</a:t>
            </a:r>
            <a:br>
              <a:rPr lang="en-GB" dirty="0"/>
            </a:br>
            <a:r>
              <a:rPr lang="en-GB" altLang="en-US" dirty="0"/>
              <a:t>and select which postage price to use.</a:t>
            </a:r>
          </a:p>
        </p:txBody>
      </p:sp>
      <p:grpSp>
        <p:nvGrpSpPr>
          <p:cNvPr id="37893" name="Group 24">
            <a:extLst>
              <a:ext uri="{FF2B5EF4-FFF2-40B4-BE49-F238E27FC236}">
                <a16:creationId xmlns="" xmlns:a16="http://schemas.microsoft.com/office/drawing/2014/main" id="{5CD254AE-4A66-43DA-90AB-5A249E492380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2333625"/>
            <a:ext cx="3163888" cy="1109663"/>
            <a:chOff x="919552" y="2429691"/>
            <a:chExt cx="3164768" cy="1110903"/>
          </a:xfrm>
        </p:grpSpPr>
        <p:pic>
          <p:nvPicPr>
            <p:cNvPr id="37909" name="Picture 22">
              <a:extLst>
                <a:ext uri="{FF2B5EF4-FFF2-40B4-BE49-F238E27FC236}">
                  <a16:creationId xmlns="" xmlns:a16="http://schemas.microsoft.com/office/drawing/2014/main" id="{9A37BA0B-5A0C-4197-9433-6216B69386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910" name="Rectangle 23">
              <a:extLst>
                <a:ext uri="{FF2B5EF4-FFF2-40B4-BE49-F238E27FC236}">
                  <a16:creationId xmlns="" xmlns:a16="http://schemas.microsoft.com/office/drawing/2014/main" id="{BDCB7B8E-2141-4B39-9BB4-5BD80D9AC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5035" y="2800476"/>
              <a:ext cx="29338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Less than 200 grams £1.46</a:t>
              </a:r>
            </a:p>
          </p:txBody>
        </p:sp>
      </p:grpSp>
      <p:grpSp>
        <p:nvGrpSpPr>
          <p:cNvPr id="37894" name="Group 37">
            <a:extLst>
              <a:ext uri="{FF2B5EF4-FFF2-40B4-BE49-F238E27FC236}">
                <a16:creationId xmlns="" xmlns:a16="http://schemas.microsoft.com/office/drawing/2014/main" id="{17A02B3F-06A5-4286-B996-9EBA387DA03F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629025"/>
            <a:ext cx="3436938" cy="1111250"/>
            <a:chOff x="919552" y="2429691"/>
            <a:chExt cx="3436462" cy="1110903"/>
          </a:xfrm>
        </p:grpSpPr>
        <p:pic>
          <p:nvPicPr>
            <p:cNvPr id="37907" name="Picture 38">
              <a:extLst>
                <a:ext uri="{FF2B5EF4-FFF2-40B4-BE49-F238E27FC236}">
                  <a16:creationId xmlns="" xmlns:a16="http://schemas.microsoft.com/office/drawing/2014/main" id="{36D1C17B-8EB0-4A03-A84F-2C1A7FBA7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436462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908" name="Rectangle 39">
              <a:extLst>
                <a:ext uri="{FF2B5EF4-FFF2-40B4-BE49-F238E27FC236}">
                  <a16:creationId xmlns="" xmlns:a16="http://schemas.microsoft.com/office/drawing/2014/main" id="{0C80AC62-BF45-4C95-931C-474881BC26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7293" y="2800476"/>
              <a:ext cx="33409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201 grams to 500 grams £2.24</a:t>
              </a:r>
            </a:p>
          </p:txBody>
        </p:sp>
      </p:grpSp>
      <p:grpSp>
        <p:nvGrpSpPr>
          <p:cNvPr id="37895" name="Group 40">
            <a:extLst>
              <a:ext uri="{FF2B5EF4-FFF2-40B4-BE49-F238E27FC236}">
                <a16:creationId xmlns="" xmlns:a16="http://schemas.microsoft.com/office/drawing/2014/main" id="{500E5291-916E-47E3-9E3B-D7103F7E4CE8}"/>
              </a:ext>
            </a:extLst>
          </p:cNvPr>
          <p:cNvGrpSpPr>
            <a:grpSpLocks/>
          </p:cNvGrpSpPr>
          <p:nvPr/>
        </p:nvGrpSpPr>
        <p:grpSpPr bwMode="auto">
          <a:xfrm>
            <a:off x="892175" y="4887913"/>
            <a:ext cx="3163888" cy="1111250"/>
            <a:chOff x="919552" y="2429691"/>
            <a:chExt cx="3164768" cy="1110903"/>
          </a:xfrm>
        </p:grpSpPr>
        <p:pic>
          <p:nvPicPr>
            <p:cNvPr id="37905" name="Picture 41">
              <a:extLst>
                <a:ext uri="{FF2B5EF4-FFF2-40B4-BE49-F238E27FC236}">
                  <a16:creationId xmlns="" xmlns:a16="http://schemas.microsoft.com/office/drawing/2014/main" id="{72F47221-0638-407C-942E-295A19D8E2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52" y="2429691"/>
              <a:ext cx="3164768" cy="1110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906" name="Rectangle 42">
              <a:extLst>
                <a:ext uri="{FF2B5EF4-FFF2-40B4-BE49-F238E27FC236}">
                  <a16:creationId xmlns="" xmlns:a16="http://schemas.microsoft.com/office/drawing/2014/main" id="{879EA569-299E-4E08-ADF2-32BBC949FF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8543" y="2800476"/>
              <a:ext cx="21242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501 + grams £5.00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62A2BF49-EBAF-42D9-A495-AE2BCE179A3D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2333625"/>
            <a:ext cx="4052888" cy="3652838"/>
            <a:chOff x="4343595" y="2333116"/>
            <a:chExt cx="4053207" cy="3652589"/>
          </a:xfrm>
        </p:grpSpPr>
        <p:pic>
          <p:nvPicPr>
            <p:cNvPr id="37899" name="Picture 7">
              <a:extLst>
                <a:ext uri="{FF2B5EF4-FFF2-40B4-BE49-F238E27FC236}">
                  <a16:creationId xmlns="" xmlns:a16="http://schemas.microsoft.com/office/drawing/2014/main" id="{A549F628-C97F-4079-96B2-C0BBDB39B2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3595" y="2333116"/>
              <a:ext cx="4053207" cy="3652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900" name="TextBox 4">
              <a:extLst>
                <a:ext uri="{FF2B5EF4-FFF2-40B4-BE49-F238E27FC236}">
                  <a16:creationId xmlns="" xmlns:a16="http://schemas.microsoft.com/office/drawing/2014/main" id="{AF90E05E-3515-4903-88EA-4910AFED6D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4367" y="3707550"/>
              <a:ext cx="187166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868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749</a:t>
              </a:r>
            </a:p>
          </p:txBody>
        </p:sp>
        <p:sp>
          <p:nvSpPr>
            <p:cNvPr id="37901" name="TextBox 29">
              <a:extLst>
                <a:ext uri="{FF2B5EF4-FFF2-40B4-BE49-F238E27FC236}">
                  <a16:creationId xmlns="" xmlns:a16="http://schemas.microsoft.com/office/drawing/2014/main" id="{E73A6F17-E53E-4838-A2CF-0DF69E033A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5507" y="4117171"/>
              <a:ext cx="41595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-</a:t>
              </a:r>
            </a:p>
          </p:txBody>
        </p:sp>
        <p:grpSp>
          <p:nvGrpSpPr>
            <p:cNvPr id="37902" name="Group 9">
              <a:extLst>
                <a:ext uri="{FF2B5EF4-FFF2-40B4-BE49-F238E27FC236}">
                  <a16:creationId xmlns="" xmlns:a16="http://schemas.microsoft.com/office/drawing/2014/main" id="{3F08B420-7710-4B7E-90B1-A225C72D94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62467" y="4594712"/>
              <a:ext cx="935830" cy="427685"/>
              <a:chOff x="5862467" y="4594712"/>
              <a:chExt cx="935830" cy="427685"/>
            </a:xfrm>
          </p:grpSpPr>
          <p:cxnSp>
            <p:nvCxnSpPr>
              <p:cNvPr id="5" name="Straight Connector 4">
                <a:extLst>
                  <a:ext uri="{FF2B5EF4-FFF2-40B4-BE49-F238E27FC236}">
                    <a16:creationId xmlns="" xmlns:a16="http://schemas.microsoft.com/office/drawing/2014/main" id="{B6CDE07A-A18A-461F-9B28-7AC8B5DEF80F}"/>
                  </a:ext>
                </a:extLst>
              </p:cNvPr>
              <p:cNvCxnSpPr/>
              <p:nvPr/>
            </p:nvCxnSpPr>
            <p:spPr bwMode="auto">
              <a:xfrm>
                <a:off x="5862953" y="4595150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="" xmlns:a16="http://schemas.microsoft.com/office/drawing/2014/main" id="{47E2B84E-8C26-48A1-9533-E04B42510029}"/>
                  </a:ext>
                </a:extLst>
              </p:cNvPr>
              <p:cNvCxnSpPr/>
              <p:nvPr/>
            </p:nvCxnSpPr>
            <p:spPr bwMode="auto">
              <a:xfrm>
                <a:off x="5862953" y="5022158"/>
                <a:ext cx="935111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E9AFB8AC-36A0-4B69-8332-89C5CB947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3613" y="4538663"/>
            <a:ext cx="6524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800"/>
              <a:t>119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C92C7BD-CA9F-408D-8889-573DA7E15145}"/>
              </a:ext>
            </a:extLst>
          </p:cNvPr>
          <p:cNvSpPr/>
          <p:nvPr/>
        </p:nvSpPr>
        <p:spPr>
          <a:xfrm>
            <a:off x="895350" y="2336800"/>
            <a:ext cx="3160713" cy="11112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B32747F-80AA-4455-B85B-F525871AAD1C}"/>
              </a:ext>
            </a:extLst>
          </p:cNvPr>
          <p:cNvSpPr/>
          <p:nvPr/>
        </p:nvSpPr>
        <p:spPr>
          <a:xfrm>
            <a:off x="755650" y="2193925"/>
            <a:ext cx="7632700" cy="3898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2C40F5E4-2E60-451B-A187-6D73532BBB2E}"/>
              </a:ext>
            </a:extLst>
          </p:cNvPr>
          <p:cNvSpPr/>
          <p:nvPr/>
        </p:nvSpPr>
        <p:spPr>
          <a:xfrm>
            <a:off x="2946555" y="666750"/>
            <a:ext cx="32508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Sorting Office</a:t>
            </a:r>
            <a:endParaRPr lang="en-GB" sz="4000" b="1" dirty="0"/>
          </a:p>
        </p:txBody>
      </p:sp>
      <p:sp>
        <p:nvSpPr>
          <p:cNvPr id="38916" name="Rectangle 2">
            <a:extLst>
              <a:ext uri="{FF2B5EF4-FFF2-40B4-BE49-F238E27FC236}">
                <a16:creationId xmlns="" xmlns:a16="http://schemas.microsoft.com/office/drawing/2014/main" id="{6E7D14BB-B396-4C8D-B515-BAA75AFA7C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4143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 You will be given a range of calculations to complete. Once completed, stick the calculation in the correct box on the Carroll Diagram.</a:t>
            </a:r>
          </a:p>
        </p:txBody>
      </p:sp>
      <p:grpSp>
        <p:nvGrpSpPr>
          <p:cNvPr id="38917" name="Group 12">
            <a:extLst>
              <a:ext uri="{FF2B5EF4-FFF2-40B4-BE49-F238E27FC236}">
                <a16:creationId xmlns="" xmlns:a16="http://schemas.microsoft.com/office/drawing/2014/main" id="{624189A9-75F7-4E6E-B337-210B86BE6383}"/>
              </a:ext>
            </a:extLst>
          </p:cNvPr>
          <p:cNvGrpSpPr>
            <a:grpSpLocks/>
          </p:cNvGrpSpPr>
          <p:nvPr/>
        </p:nvGrpSpPr>
        <p:grpSpPr bwMode="auto">
          <a:xfrm>
            <a:off x="3236913" y="2366963"/>
            <a:ext cx="4933950" cy="3549650"/>
            <a:chOff x="3386527" y="2396184"/>
            <a:chExt cx="5233830" cy="3765684"/>
          </a:xfrm>
        </p:grpSpPr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E00830A3-317E-4938-9E8B-E367CF9780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86527" y="2396184"/>
              <a:ext cx="3876537" cy="274005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3C3944FE-4DA0-47D2-B43D-91B7BEBE5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86527" y="3421810"/>
              <a:ext cx="3876537" cy="2740058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1CC9D824-ECE5-4602-BA78-9F38E73581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65173" y="2396184"/>
              <a:ext cx="3876537" cy="274005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Picture 9">
              <a:extLst>
                <a:ext uri="{FF2B5EF4-FFF2-40B4-BE49-F238E27FC236}">
                  <a16:creationId xmlns="" xmlns:a16="http://schemas.microsoft.com/office/drawing/2014/main" id="{D7EA709C-C823-4D76-80E6-6A459303A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65173" y="3421810"/>
              <a:ext cx="3876537" cy="2740058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BAAC863E-F885-4093-904F-B3080B3D1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43820" y="2396184"/>
              <a:ext cx="3876537" cy="274005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Picture 11">
              <a:extLst>
                <a:ext uri="{FF2B5EF4-FFF2-40B4-BE49-F238E27FC236}">
                  <a16:creationId xmlns="" xmlns:a16="http://schemas.microsoft.com/office/drawing/2014/main" id="{03B94F3D-5A5E-4207-B619-3C918822228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743820" y="3421810"/>
              <a:ext cx="3876537" cy="2740058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38918" name="Picture 13">
            <a:extLst>
              <a:ext uri="{FF2B5EF4-FFF2-40B4-BE49-F238E27FC236}">
                <a16:creationId xmlns="" xmlns:a16="http://schemas.microsoft.com/office/drawing/2014/main" id="{72191301-3583-42CF-9DC1-33A3750E2D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90"/>
          <a:stretch>
            <a:fillRect/>
          </a:stretch>
        </p:blipFill>
        <p:spPr bwMode="auto">
          <a:xfrm>
            <a:off x="873125" y="2366963"/>
            <a:ext cx="20447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Callout 14">
            <a:extLst>
              <a:ext uri="{FF2B5EF4-FFF2-40B4-BE49-F238E27FC236}">
                <a16:creationId xmlns="" xmlns:a16="http://schemas.microsoft.com/office/drawing/2014/main" id="{ABCE6469-3F46-452E-90B1-F23CBC523494}"/>
              </a:ext>
            </a:extLst>
          </p:cNvPr>
          <p:cNvSpPr/>
          <p:nvPr/>
        </p:nvSpPr>
        <p:spPr>
          <a:xfrm>
            <a:off x="2619375" y="2033588"/>
            <a:ext cx="1644650" cy="1355725"/>
          </a:xfrm>
          <a:prstGeom prst="wedgeEllipseCallout">
            <a:avLst>
              <a:gd name="adj1" fmla="val -72763"/>
              <a:gd name="adj2" fmla="val 3896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Happy Sorting!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370</TotalTime>
  <Words>1343</Words>
  <Application>Microsoft Office PowerPoint</Application>
  <PresentationFormat>On-screen Show (4:3)</PresentationFormat>
  <Paragraphs>277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Twinkl SemiBold</vt:lpstr>
      <vt:lpstr>Tuffy</vt:lpstr>
      <vt:lpstr>Arial</vt:lpstr>
      <vt:lpstr>Sassoon Infant Rg</vt:lpstr>
      <vt:lpstr>Sassoon Infant Md</vt:lpstr>
      <vt:lpstr>Twinkl</vt:lpstr>
      <vt:lpstr>1_Office Theme</vt:lpstr>
      <vt:lpstr>Sorting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Barker</dc:creator>
  <cp:lastModifiedBy>EClark</cp:lastModifiedBy>
  <cp:revision>29</cp:revision>
  <dcterms:created xsi:type="dcterms:W3CDTF">2017-05-30T11:16:42Z</dcterms:created>
  <dcterms:modified xsi:type="dcterms:W3CDTF">2020-04-20T08:22:34Z</dcterms:modified>
</cp:coreProperties>
</file>