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6"/>
  </p:notesMasterIdLst>
  <p:handoutMasterIdLst>
    <p:handoutMasterId r:id="rId17"/>
  </p:handoutMasterIdLst>
  <p:sldIdLst>
    <p:sldId id="273" r:id="rId2"/>
    <p:sldId id="258" r:id="rId3"/>
    <p:sldId id="285" r:id="rId4"/>
    <p:sldId id="264" r:id="rId5"/>
    <p:sldId id="274" r:id="rId6"/>
    <p:sldId id="277" r:id="rId7"/>
    <p:sldId id="278" r:id="rId8"/>
    <p:sldId id="280" r:id="rId9"/>
    <p:sldId id="279" r:id="rId10"/>
    <p:sldId id="281" r:id="rId11"/>
    <p:sldId id="282" r:id="rId12"/>
    <p:sldId id="283" r:id="rId13"/>
    <p:sldId id="284" r:id="rId14"/>
    <p:sldId id="267" r:id="rId15"/>
  </p:sldIdLst>
  <p:sldSz cx="9144000" cy="6858000" type="screen4x3"/>
  <p:notesSz cx="6858000" cy="9144000"/>
  <p:embeddedFontLst>
    <p:embeddedFont>
      <p:font typeface="Calibri" panose="020F0502020204030204" pitchFamily="34" charset="0"/>
      <p:regular r:id="rId18"/>
      <p:bold r:id="rId19"/>
      <p:italic r:id="rId20"/>
      <p:boldItalic r:id="rId21"/>
    </p:embeddedFont>
    <p:embeddedFont>
      <p:font typeface="Tuffy" panose="020B0603060100000000" pitchFamily="34" charset="0"/>
      <p:regular r:id="rId22"/>
      <p:bold r:id="rId23"/>
      <p:italic r:id="rId24"/>
      <p:boldItalic r:id="rId25"/>
    </p:embeddedFont>
    <p:embeddedFont>
      <p:font typeface="Tuffy-TTF" panose="020B0603060100000000" pitchFamily="34" charset="0"/>
      <p:regular r:id="rId26"/>
      <p:bold r:id="rId27"/>
      <p:italic r:id="rId28"/>
      <p:boldItalic r:id="rId29"/>
    </p:embeddedFont>
    <p:embeddedFont>
      <p:font typeface="Twinkl" pitchFamily="2" charset="77"/>
      <p:regular r:id="rId30"/>
      <p:bold r:id="rId3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175B0"/>
    <a:srgbClr val="FFFFFF"/>
    <a:srgbClr val="AFDEF8"/>
    <a:srgbClr val="18A0DB"/>
    <a:srgbClr val="DE1E5A"/>
    <a:srgbClr val="BC0105"/>
    <a:srgbClr val="4DB1E3"/>
    <a:srgbClr val="80C1EB"/>
    <a:srgbClr val="ACDDFC"/>
    <a:srgbClr val="4AA1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6" autoAdjust="0"/>
    <p:restoredTop sz="94660"/>
  </p:normalViewPr>
  <p:slideViewPr>
    <p:cSldViewPr snapToGrid="0" showGuides="1">
      <p:cViewPr varScale="1">
        <p:scale>
          <a:sx n="128" d="100"/>
          <a:sy n="128" d="100"/>
        </p:scale>
        <p:origin x="1736" y="176"/>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font" Target="fonts/font4.fntdata"/><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5" Type="http://schemas.openxmlformats.org/officeDocument/2006/relationships/font" Target="fonts/font8.fntdata"/><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3.fntdata"/><Relationship Id="rId29" Type="http://schemas.openxmlformats.org/officeDocument/2006/relationships/font" Target="fonts/font12.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28" Type="http://schemas.openxmlformats.org/officeDocument/2006/relationships/font" Target="fonts/font11.fntdata"/><Relationship Id="rId10" Type="http://schemas.openxmlformats.org/officeDocument/2006/relationships/slide" Target="slides/slide9.xml"/><Relationship Id="rId19" Type="http://schemas.openxmlformats.org/officeDocument/2006/relationships/font" Target="fonts/font2.fntdata"/><Relationship Id="rId31" Type="http://schemas.openxmlformats.org/officeDocument/2006/relationships/font" Target="fonts/font1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font" Target="fonts/font10.fntdata"/><Relationship Id="rId30" Type="http://schemas.openxmlformats.org/officeDocument/2006/relationships/font" Target="fonts/font13.fntdata"/><Relationship Id="rId35" Type="http://schemas.openxmlformats.org/officeDocument/2006/relationships/tableStyles" Target="tableStyle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09/04/2020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09/04/2020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bbc.com/teach/live-lessons/blue-planet-live-lesson/zn7tkmn" TargetMode="Externa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Layout" Target="../slideLayouts/slideLayout3.xml"/><Relationship Id="rId6" Type="http://schemas.openxmlformats.org/officeDocument/2006/relationships/image" Target="../media/image15.png"/><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s>
</file>

<file path=ppt/slides/_rels/slide6.xml.rels><?xml version="1.0" encoding="UTF-8" standalone="yes"?>
<Relationships xmlns="http://schemas.openxmlformats.org/package/2006/relationships"><Relationship Id="rId8" Type="http://schemas.openxmlformats.org/officeDocument/2006/relationships/image" Target="../media/image26.png"/><Relationship Id="rId13" Type="http://schemas.openxmlformats.org/officeDocument/2006/relationships/image" Target="../media/image31.png"/><Relationship Id="rId3" Type="http://schemas.openxmlformats.org/officeDocument/2006/relationships/image" Target="../media/image21.png"/><Relationship Id="rId7" Type="http://schemas.openxmlformats.org/officeDocument/2006/relationships/image" Target="../media/image25.png"/><Relationship Id="rId12" Type="http://schemas.openxmlformats.org/officeDocument/2006/relationships/image" Target="../media/image30.png"/><Relationship Id="rId2" Type="http://schemas.openxmlformats.org/officeDocument/2006/relationships/image" Target="../media/image20.png"/><Relationship Id="rId1" Type="http://schemas.openxmlformats.org/officeDocument/2006/relationships/slideLayout" Target="../slideLayouts/slideLayout3.xml"/><Relationship Id="rId6" Type="http://schemas.openxmlformats.org/officeDocument/2006/relationships/image" Target="../media/image24.png"/><Relationship Id="rId11" Type="http://schemas.openxmlformats.org/officeDocument/2006/relationships/image" Target="../media/image29.png"/><Relationship Id="rId5" Type="http://schemas.openxmlformats.org/officeDocument/2006/relationships/image" Target="../media/image23.png"/><Relationship Id="rId15" Type="http://schemas.openxmlformats.org/officeDocument/2006/relationships/image" Target="../media/image33.png"/><Relationship Id="rId10" Type="http://schemas.openxmlformats.org/officeDocument/2006/relationships/image" Target="../media/image28.png"/><Relationship Id="rId4" Type="http://schemas.openxmlformats.org/officeDocument/2006/relationships/image" Target="../media/image22.png"/><Relationship Id="rId9" Type="http://schemas.openxmlformats.org/officeDocument/2006/relationships/image" Target="../media/image27.png"/><Relationship Id="rId14" Type="http://schemas.openxmlformats.org/officeDocument/2006/relationships/image" Target="../media/image32.png"/></Relationships>
</file>

<file path=ppt/slides/_rels/slide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3.xml"/><Relationship Id="rId4" Type="http://schemas.openxmlformats.org/officeDocument/2006/relationships/image" Target="../media/image36.png"/></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7.png"/><Relationship Id="rId1" Type="http://schemas.openxmlformats.org/officeDocument/2006/relationships/slideLayout" Target="../slideLayouts/slideLayout3.xml"/><Relationship Id="rId5" Type="http://schemas.openxmlformats.org/officeDocument/2006/relationships/image" Target="../media/image39.png"/><Relationship Id="rId4" Type="http://schemas.openxmlformats.org/officeDocument/2006/relationships/image" Target="../media/image38.png"/></Relationships>
</file>

<file path=ppt/slides/_rels/slide9.xml.rels><?xml version="1.0" encoding="UTF-8" standalone="yes"?>
<Relationships xmlns="http://schemas.openxmlformats.org/package/2006/relationships"><Relationship Id="rId8" Type="http://schemas.openxmlformats.org/officeDocument/2006/relationships/image" Target="../media/image45.png"/><Relationship Id="rId13" Type="http://schemas.openxmlformats.org/officeDocument/2006/relationships/image" Target="../media/image50.png"/><Relationship Id="rId3" Type="http://schemas.openxmlformats.org/officeDocument/2006/relationships/image" Target="../media/image40.png"/><Relationship Id="rId7" Type="http://schemas.openxmlformats.org/officeDocument/2006/relationships/image" Target="../media/image44.png"/><Relationship Id="rId12" Type="http://schemas.openxmlformats.org/officeDocument/2006/relationships/image" Target="../media/image49.png"/><Relationship Id="rId2" Type="http://schemas.openxmlformats.org/officeDocument/2006/relationships/image" Target="../media/image12.png"/><Relationship Id="rId1" Type="http://schemas.openxmlformats.org/officeDocument/2006/relationships/slideLayout" Target="../slideLayouts/slideLayout3.xml"/><Relationship Id="rId6" Type="http://schemas.openxmlformats.org/officeDocument/2006/relationships/image" Target="../media/image43.png"/><Relationship Id="rId11" Type="http://schemas.openxmlformats.org/officeDocument/2006/relationships/image" Target="../media/image48.png"/><Relationship Id="rId5" Type="http://schemas.openxmlformats.org/officeDocument/2006/relationships/image" Target="../media/image42.png"/><Relationship Id="rId15" Type="http://schemas.openxmlformats.org/officeDocument/2006/relationships/image" Target="../media/image52.png"/><Relationship Id="rId10" Type="http://schemas.openxmlformats.org/officeDocument/2006/relationships/image" Target="../media/image47.png"/><Relationship Id="rId4" Type="http://schemas.openxmlformats.org/officeDocument/2006/relationships/image" Target="../media/image41.png"/><Relationship Id="rId9" Type="http://schemas.openxmlformats.org/officeDocument/2006/relationships/image" Target="../media/image46.png"/><Relationship Id="rId14" Type="http://schemas.openxmlformats.org/officeDocument/2006/relationships/image" Target="../media/image51.png"/></Relationships>
</file>

<file path=ppt/slides/_rels/slide10.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3.xml"/><Relationship Id="rId4" Type="http://schemas.openxmlformats.org/officeDocument/2006/relationships/image" Target="../media/image55.png"/></Relationships>
</file>

<file path=ppt/slides/_rels/slide11.xml.rels><?xml version="1.0" encoding="UTF-8" standalone="yes"?>
<Relationships xmlns="http://schemas.openxmlformats.org/package/2006/relationships"><Relationship Id="rId8" Type="http://schemas.openxmlformats.org/officeDocument/2006/relationships/image" Target="../media/image58.jpeg"/><Relationship Id="rId13" Type="http://schemas.openxmlformats.org/officeDocument/2006/relationships/hyperlink" Target="https://www.flickr.com/photos/larrywkoester/27436103558/in/photolist-cxwWTf-87BfwS-MiAt4Y-PBmZW-fbrqg9-29n3m4b-rCwUkp-Mk7pfL-5iKkXu-5RBrmp-oacnh-nD9PP5-23bonTf-pQ9hsS-HNrcJf-29iVNVN/" TargetMode="External"/><Relationship Id="rId3" Type="http://schemas.openxmlformats.org/officeDocument/2006/relationships/hyperlink" Target="https://www.flickr.com/photos/sheila_sund/45171107974/in/photolist-74eSzs-74aRG2-2bPBJEs-2chccRN-74eWMf-74j238-74ekj9-2YBUGu-fbw2XW-cv6cob-8EZXZj-bPzXvn-nwnXmG-WfcVG3-2YBUvu-2YxrR6-2YBUyE-2Yxso4-53bi4w-858Exs-53biaW-bAFinj-aLsvT2-ppzX7J-KnWXE-bPzUok-aLsxyT-JVNUrF-cv4Pcu-53bhi1" TargetMode="External"/><Relationship Id="rId7" Type="http://schemas.openxmlformats.org/officeDocument/2006/relationships/hyperlink" Target="https://www.flickr.com/photos/lodekka/41998117094/in/photolist-2ajo1mY-2ezsyXM-87BfwS-RD9qWC-29Pq7me-25FcMc6-P54T2m-4js26U-SJfVnx-MqGPX-2dSw2h3-23uDLqW-2doCg9f-JVNUrF-8Vfy25-8Vfy9j-6v55Yg-8m6Ku3-5Zs8TP-f2wBzN-LUGn5-24RdKBY-x6qmW-26Zek29-25jJsTm-MEBT4m" TargetMode="External"/><Relationship Id="rId12" Type="http://schemas.openxmlformats.org/officeDocument/2006/relationships/image" Target="../media/image60.jpeg"/><Relationship Id="rId2" Type="http://schemas.openxmlformats.org/officeDocument/2006/relationships/image" Target="../media/image56.png"/><Relationship Id="rId16" Type="http://schemas.openxmlformats.org/officeDocument/2006/relationships/hyperlink" Target="https://www.flickr.com/photos/iip-photo-archive/36643243634/in/photolist-GDHpNj-GDHobb-GDHpQU-GDHnML-GDHpyb-DxTFU1-GDHpdm-DrWW8X-wFTNtN-wGB7dB-GDHpVJ-GDHopN-GDHoyL-CEGTAb-zX8mef-zGPb63-zZqMbc-zYhvRy-yZT3oy-wGB6DR-wq7QiM-wGB8GZ-yKEkCh-2594npL-23QFE18-YQL4Vh-BNHywU-XQ3cGE-Yw2d2L-XRPBLK-XRHMQ4-XRFBYe-BLKXfh-YSwAgT-YBeKyw-NqN2D8-YR5UAN-YUV7aF-XNMgWN-BMskJL-XNhRbS-YQ8V7d-XJB1iX-YKKxWp-YBgzKE-K1fccD" TargetMode="External"/><Relationship Id="rId1" Type="http://schemas.openxmlformats.org/officeDocument/2006/relationships/slideLayout" Target="../slideLayouts/slideLayout3.xml"/><Relationship Id="rId6" Type="http://schemas.openxmlformats.org/officeDocument/2006/relationships/image" Target="../media/image57.png"/><Relationship Id="rId11" Type="http://schemas.openxmlformats.org/officeDocument/2006/relationships/image" Target="../media/image59.png"/><Relationship Id="rId5" Type="http://schemas.openxmlformats.org/officeDocument/2006/relationships/hyperlink" Target="https://creativecommons.org/licenses/by/2.0/uk/" TargetMode="External"/><Relationship Id="rId15" Type="http://schemas.openxmlformats.org/officeDocument/2006/relationships/image" Target="../media/image61.jpeg"/><Relationship Id="rId10" Type="http://schemas.openxmlformats.org/officeDocument/2006/relationships/hyperlink" Target="https://www.flickr.com/photos/iip-photo-archive/" TargetMode="External"/><Relationship Id="rId4" Type="http://schemas.openxmlformats.org/officeDocument/2006/relationships/hyperlink" Target="https://www.flickr.com/photos/sheila_sund/" TargetMode="External"/><Relationship Id="rId9" Type="http://schemas.openxmlformats.org/officeDocument/2006/relationships/hyperlink" Target="https://www.flickr.com/photos/iip-photo-archive/36661860913/in/photolist-XRFBYe-YL543f-9zzu4C-93oEPs-etKeiq-9zzsgj-aJkB5c-abCu5-Z68X62-SJfVnx-9zzsi9-GNtxBx-88XcmV-jVK6Q2-a42NFt-9zwuBF-TC4BTP-2bFJvMV-bPLWpr-8mKA52-hAZ2JR-WjiN9A-ahMeWi-hAYtqc-65vQEL-FPzyC-hAYhkg-hAZgJW-d6rzKq-hAZPA8-4t1PSA-hAZxBp-8sG5mk-V3HtAW-oSkRyE-b8yNQZ-a583o5-Wd1gx-FAm9BM-L5d94H-5tiJ8h-31BiR-hAZan5-hAZVen-5Qn4oD-7FyNwy-63QKKm-65rxgD-5tejgR-hAZzZF" TargetMode="External"/><Relationship Id="rId14" Type="http://schemas.openxmlformats.org/officeDocument/2006/relationships/hyperlink" Target="https://www.flickr.com/photos/larrywkoester/"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itle 1">
            <a:extLst>
              <a:ext uri="{FF2B5EF4-FFF2-40B4-BE49-F238E27FC236}">
                <a16:creationId xmlns:a16="http://schemas.microsoft.com/office/drawing/2014/main" id="{5372A2B9-4A07-4723-AC2F-1B1D02EE50A7}"/>
              </a:ext>
            </a:extLst>
          </p:cNvPr>
          <p:cNvSpPr>
            <a:spLocks noGrp="1"/>
          </p:cNvSpPr>
          <p:nvPr/>
        </p:nvSpPr>
        <p:spPr>
          <a:xfrm>
            <a:off x="755650" y="2853531"/>
            <a:ext cx="7632700" cy="1150938"/>
          </a:xfrm>
          <a:prstGeom prst="rect">
            <a:avLst/>
          </a:prstGeom>
          <a:solidFill>
            <a:schemeClr val="bg1"/>
          </a:solidFill>
          <a:ln w="25400">
            <a:solidFill>
              <a:srgbClr val="0175B0"/>
            </a:solid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r>
              <a:rPr lang="en-GB" sz="1800" b="0" dirty="0">
                <a:solidFill>
                  <a:schemeClr val="tx1"/>
                </a:solidFill>
                <a:latin typeface="Tuffy" panose="020B0603060100000000" pitchFamily="34" charset="0"/>
                <a:ea typeface="Tuffy" panose="020B0603060100000000" pitchFamily="34" charset="0"/>
              </a:rPr>
              <a:t>This PowerPoint Presentation contains links to external websites. Please check that the content of external links is appropriate for the intended audience. Twinkl Ltd is not responsible for the content of external links.</a:t>
            </a:r>
            <a:endParaRPr lang="en-GB" sz="1800" dirty="0">
              <a:solidFill>
                <a:schemeClr val="tx1"/>
              </a:solidFill>
              <a:latin typeface="Tuffy" panose="020B0603060100000000" pitchFamily="34" charset="0"/>
              <a:ea typeface="Tuffy" panose="020B0603060100000000" pitchFamily="34" charset="0"/>
            </a:endParaRPr>
          </a:p>
        </p:txBody>
      </p:sp>
    </p:spTree>
    <p:extLst>
      <p:ext uri="{BB962C8B-B14F-4D97-AF65-F5344CB8AC3E}">
        <p14:creationId xmlns:p14="http://schemas.microsoft.com/office/powerpoint/2010/main" val="28769474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765175"/>
            <a:ext cx="7632700" cy="276999"/>
          </a:xfrm>
          <a:prstGeom prst="rect">
            <a:avLst/>
          </a:prstGeom>
        </p:spPr>
        <p:txBody>
          <a:bodyPr wrap="square" lIns="0" tIns="0" rIns="0" bIns="0">
            <a:spAutoFit/>
          </a:bodyPr>
          <a:lstStyle/>
          <a:p>
            <a:r>
              <a:rPr lang="en-GB" dirty="0">
                <a:latin typeface="Tuffy" panose="020B0603060100000000" pitchFamily="34" charset="0"/>
                <a:ea typeface="Tuffy" panose="020B0603060100000000" pitchFamily="34" charset="0"/>
              </a:rPr>
              <a:t>Watch the </a:t>
            </a:r>
            <a:r>
              <a:rPr lang="en-GB" dirty="0">
                <a:latin typeface="Tuffy" panose="020B0603060100000000" pitchFamily="34" charset="0"/>
                <a:ea typeface="Tuffy" panose="020B0603060100000000" pitchFamily="34" charset="0"/>
                <a:hlinkClick r:id="rId2"/>
              </a:rPr>
              <a:t>BBC Teach Blue Planet Live Lesson</a:t>
            </a:r>
            <a:r>
              <a:rPr lang="en-GB" dirty="0">
                <a:latin typeface="Tuffy" panose="020B0603060100000000" pitchFamily="34" charset="0"/>
                <a:ea typeface="Tuffy" panose="020B0603060100000000" pitchFamily="34" charset="0"/>
              </a:rPr>
              <a:t> with your class.</a:t>
            </a:r>
          </a:p>
        </p:txBody>
      </p:sp>
      <p:pic>
        <p:nvPicPr>
          <p:cNvPr id="13" name="Picture 12"/>
          <p:cNvPicPr>
            <a:picLocks noChangeAspect="1"/>
          </p:cNvPicPr>
          <p:nvPr/>
        </p:nvPicPr>
        <p:blipFill>
          <a:blip r:embed="rId3"/>
          <a:stretch>
            <a:fillRect/>
          </a:stretch>
        </p:blipFill>
        <p:spPr>
          <a:xfrm>
            <a:off x="755573" y="1276568"/>
            <a:ext cx="7632854" cy="4816257"/>
          </a:xfrm>
          <a:prstGeom prst="rect">
            <a:avLst/>
          </a:prstGeom>
        </p:spPr>
      </p:pic>
    </p:spTree>
    <p:extLst>
      <p:ext uri="{BB962C8B-B14F-4D97-AF65-F5344CB8AC3E}">
        <p14:creationId xmlns:p14="http://schemas.microsoft.com/office/powerpoint/2010/main" val="32537037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57198" y="1363702"/>
            <a:ext cx="2682817" cy="495108"/>
          </a:xfrm>
          <a:prstGeom prst="rect">
            <a:avLst/>
          </a:prstGeom>
          <a:solidFill>
            <a:srgbClr val="0175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b="1" dirty="0">
                <a:cs typeface="Twinkl"/>
              </a:rPr>
              <a:t>Fascinating Facts</a:t>
            </a:r>
          </a:p>
        </p:txBody>
      </p:sp>
      <p:sp>
        <p:nvSpPr>
          <p:cNvPr id="21" name="Title 20"/>
          <p:cNvSpPr>
            <a:spLocks noGrp="1"/>
          </p:cNvSpPr>
          <p:nvPr>
            <p:ph type="title"/>
          </p:nvPr>
        </p:nvSpPr>
        <p:spPr/>
        <p:txBody>
          <a:bodyPr/>
          <a:lstStyle/>
          <a:p>
            <a:r>
              <a:rPr lang="en-GB" sz="3600" dirty="0">
                <a:solidFill>
                  <a:srgbClr val="0175B0"/>
                </a:solidFill>
                <a:latin typeface="+mn-lt"/>
              </a:rPr>
              <a:t>Our Beautiful Blue Planet</a:t>
            </a:r>
          </a:p>
        </p:txBody>
      </p:sp>
      <p:sp>
        <p:nvSpPr>
          <p:cNvPr id="5" name="Rectangle 4"/>
          <p:cNvSpPr/>
          <p:nvPr/>
        </p:nvSpPr>
        <p:spPr>
          <a:xfrm>
            <a:off x="1190445" y="1986118"/>
            <a:ext cx="3156647" cy="523220"/>
          </a:xfrm>
          <a:prstGeom prst="rect">
            <a:avLst/>
          </a:prstGeom>
        </p:spPr>
        <p:txBody>
          <a:bodyPr wrap="square" lIns="0" tIns="0" rIns="0" bIns="0">
            <a:spAutoFit/>
          </a:bodyPr>
          <a:lstStyle/>
          <a:p>
            <a:r>
              <a:rPr lang="en-GB" sz="1700" dirty="0"/>
              <a:t>On Earth, there’s more marine life than people.</a:t>
            </a:r>
          </a:p>
        </p:txBody>
      </p:sp>
      <p:pic>
        <p:nvPicPr>
          <p:cNvPr id="4" name="Picture 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2242748" flipV="1">
            <a:off x="1704776" y="2924451"/>
            <a:ext cx="914380" cy="199909"/>
          </a:xfrm>
          <a:prstGeom prst="rect">
            <a:avLst/>
          </a:prstGeom>
        </p:spPr>
      </p:pic>
      <p:pic>
        <p:nvPicPr>
          <p:cNvPr id="7" name="Picture 6"/>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697252" y="2358008"/>
            <a:ext cx="1610143" cy="1610143"/>
          </a:xfrm>
          <a:prstGeom prst="ellipse">
            <a:avLst/>
          </a:prstGeom>
          <a:ln w="28575">
            <a:solidFill>
              <a:srgbClr val="0175B0"/>
            </a:solidFill>
          </a:ln>
        </p:spPr>
      </p:pic>
      <p:sp>
        <p:nvSpPr>
          <p:cNvPr id="8" name="Oval 7"/>
          <p:cNvSpPr/>
          <p:nvPr/>
        </p:nvSpPr>
        <p:spPr>
          <a:xfrm>
            <a:off x="586536" y="2017264"/>
            <a:ext cx="491706" cy="491706"/>
          </a:xfrm>
          <a:prstGeom prst="ellipse">
            <a:avLst/>
          </a:prstGeom>
          <a:solidFill>
            <a:srgbClr val="0175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1</a:t>
            </a:r>
          </a:p>
        </p:txBody>
      </p:sp>
      <p:sp>
        <p:nvSpPr>
          <p:cNvPr id="10" name="Rectangle 9"/>
          <p:cNvSpPr/>
          <p:nvPr/>
        </p:nvSpPr>
        <p:spPr>
          <a:xfrm>
            <a:off x="1190445" y="4905608"/>
            <a:ext cx="3046549" cy="1308050"/>
          </a:xfrm>
          <a:prstGeom prst="rect">
            <a:avLst/>
          </a:prstGeom>
        </p:spPr>
        <p:txBody>
          <a:bodyPr wrap="square" lIns="0" tIns="0" rIns="0" bIns="0">
            <a:spAutoFit/>
          </a:bodyPr>
          <a:lstStyle/>
          <a:p>
            <a:r>
              <a:rPr lang="en-GB" sz="1700" dirty="0"/>
              <a:t>All of our oceans are connected. Sharks are sea creatures that don’t stay in one place. They swim around and move to different oceans. </a:t>
            </a:r>
          </a:p>
        </p:txBody>
      </p:sp>
      <p:pic>
        <p:nvPicPr>
          <p:cNvPr id="11" name="Picture 10"/>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12469481" flipV="1">
            <a:off x="2369789" y="4297304"/>
            <a:ext cx="914380" cy="199909"/>
          </a:xfrm>
          <a:prstGeom prst="rect">
            <a:avLst/>
          </a:prstGeom>
        </p:spPr>
      </p:pic>
      <p:pic>
        <p:nvPicPr>
          <p:cNvPr id="9" name="Picture 8"/>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682983" y="3088915"/>
            <a:ext cx="1610143" cy="1610143"/>
          </a:xfrm>
          <a:prstGeom prst="ellipse">
            <a:avLst/>
          </a:prstGeom>
          <a:ln w="28575">
            <a:solidFill>
              <a:srgbClr val="0175B0"/>
            </a:solidFill>
          </a:ln>
        </p:spPr>
      </p:pic>
      <p:sp>
        <p:nvSpPr>
          <p:cNvPr id="13" name="Oval 12"/>
          <p:cNvSpPr/>
          <p:nvPr/>
        </p:nvSpPr>
        <p:spPr>
          <a:xfrm>
            <a:off x="586536" y="4936754"/>
            <a:ext cx="491706" cy="491706"/>
          </a:xfrm>
          <a:prstGeom prst="ellipse">
            <a:avLst/>
          </a:prstGeom>
          <a:solidFill>
            <a:srgbClr val="0175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2</a:t>
            </a:r>
          </a:p>
        </p:txBody>
      </p:sp>
      <p:sp>
        <p:nvSpPr>
          <p:cNvPr id="15" name="Rectangle 14"/>
          <p:cNvSpPr/>
          <p:nvPr/>
        </p:nvSpPr>
        <p:spPr>
          <a:xfrm>
            <a:off x="4576731" y="1321375"/>
            <a:ext cx="3811619" cy="1308050"/>
          </a:xfrm>
          <a:prstGeom prst="rect">
            <a:avLst/>
          </a:prstGeom>
        </p:spPr>
        <p:txBody>
          <a:bodyPr wrap="square" lIns="0" tIns="0" rIns="0" bIns="0">
            <a:spAutoFit/>
          </a:bodyPr>
          <a:lstStyle/>
          <a:p>
            <a:r>
              <a:rPr lang="en-US" sz="1700" dirty="0">
                <a:cs typeface="Twinkl"/>
              </a:rPr>
              <a:t>In the seas and rivers, there are lots of tiny organisms called </a:t>
            </a:r>
            <a:r>
              <a:rPr lang="en-US" sz="1700" b="1" dirty="0">
                <a:cs typeface="Twinkl"/>
              </a:rPr>
              <a:t>plankton</a:t>
            </a:r>
            <a:r>
              <a:rPr lang="en-US" sz="1700" dirty="0">
                <a:cs typeface="Twinkl"/>
              </a:rPr>
              <a:t>. Lots of living things eat these plankton, but when </a:t>
            </a:r>
            <a:r>
              <a:rPr lang="en-US" sz="1700" dirty="0" err="1">
                <a:cs typeface="Twinkl"/>
              </a:rPr>
              <a:t>mobula</a:t>
            </a:r>
            <a:r>
              <a:rPr lang="en-US" sz="1700" dirty="0">
                <a:cs typeface="Twinkl"/>
              </a:rPr>
              <a:t> rays feed on them, the plankton lights up, turning fluorescent. </a:t>
            </a:r>
          </a:p>
        </p:txBody>
      </p:sp>
      <p:pic>
        <p:nvPicPr>
          <p:cNvPr id="16" name="Picture 1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2242748" flipV="1">
            <a:off x="5718679" y="3240394"/>
            <a:ext cx="914380" cy="199909"/>
          </a:xfrm>
          <a:prstGeom prst="rect">
            <a:avLst/>
          </a:prstGeom>
        </p:spPr>
      </p:pic>
      <p:pic>
        <p:nvPicPr>
          <p:cNvPr id="17" name="Picture 16"/>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6760552" y="2777797"/>
            <a:ext cx="1564474" cy="1564474"/>
          </a:xfrm>
          <a:prstGeom prst="ellipse">
            <a:avLst/>
          </a:prstGeom>
          <a:ln w="28575">
            <a:solidFill>
              <a:srgbClr val="0175B0"/>
            </a:solidFill>
          </a:ln>
        </p:spPr>
      </p:pic>
      <p:sp>
        <p:nvSpPr>
          <p:cNvPr id="18" name="Oval 17"/>
          <p:cNvSpPr/>
          <p:nvPr/>
        </p:nvSpPr>
        <p:spPr>
          <a:xfrm>
            <a:off x="3972822" y="1352521"/>
            <a:ext cx="491706" cy="491706"/>
          </a:xfrm>
          <a:prstGeom prst="ellipse">
            <a:avLst/>
          </a:prstGeom>
          <a:solidFill>
            <a:srgbClr val="0175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3</a:t>
            </a:r>
          </a:p>
        </p:txBody>
      </p:sp>
      <p:sp>
        <p:nvSpPr>
          <p:cNvPr id="19" name="Rectangle 18"/>
          <p:cNvSpPr/>
          <p:nvPr/>
        </p:nvSpPr>
        <p:spPr>
          <a:xfrm>
            <a:off x="4953106" y="4644071"/>
            <a:ext cx="3435244" cy="1569660"/>
          </a:xfrm>
          <a:prstGeom prst="rect">
            <a:avLst/>
          </a:prstGeom>
        </p:spPr>
        <p:txBody>
          <a:bodyPr wrap="square" lIns="0" tIns="0" rIns="0" bIns="0">
            <a:spAutoFit/>
          </a:bodyPr>
          <a:lstStyle/>
          <a:p>
            <a:r>
              <a:rPr lang="en-GB" sz="1700" dirty="0">
                <a:solidFill>
                  <a:srgbClr val="000000"/>
                </a:solidFill>
                <a:cs typeface="Twinkl"/>
              </a:rPr>
              <a:t>Plankton are really small, but are a really important part of the Earth’s oxygen supply. All of the plankton, seaweeds and sea grasses make as much oxygen as the forests and grassy plains on Earth. </a:t>
            </a:r>
          </a:p>
        </p:txBody>
      </p:sp>
      <p:pic>
        <p:nvPicPr>
          <p:cNvPr id="20" name="Picture 19"/>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12469481" flipV="1">
            <a:off x="6033896" y="4242317"/>
            <a:ext cx="914380" cy="199909"/>
          </a:xfrm>
          <a:prstGeom prst="rect">
            <a:avLst/>
          </a:prstGeom>
        </p:spPr>
      </p:pic>
      <p:pic>
        <p:nvPicPr>
          <p:cNvPr id="35" name="Picture 34"/>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4347092" y="2963518"/>
            <a:ext cx="1610144" cy="1610142"/>
          </a:xfrm>
          <a:prstGeom prst="ellipse">
            <a:avLst/>
          </a:prstGeom>
          <a:ln w="28575">
            <a:solidFill>
              <a:srgbClr val="0175B0"/>
            </a:solidFill>
          </a:ln>
        </p:spPr>
      </p:pic>
      <p:sp>
        <p:nvSpPr>
          <p:cNvPr id="23" name="Oval 22"/>
          <p:cNvSpPr/>
          <p:nvPr/>
        </p:nvSpPr>
        <p:spPr>
          <a:xfrm>
            <a:off x="4349197" y="4675217"/>
            <a:ext cx="491706" cy="491706"/>
          </a:xfrm>
          <a:prstGeom prst="ellipse">
            <a:avLst/>
          </a:prstGeom>
          <a:solidFill>
            <a:srgbClr val="0175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4</a:t>
            </a:r>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par>
                          <p:cTn id="11" fill="hold">
                            <p:stCondLst>
                              <p:cond delay="500"/>
                            </p:stCondLst>
                            <p:childTnLst>
                              <p:par>
                                <p:cTn id="12" presetID="22" presetClass="entr" presetSubtype="8"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400"/>
                                        <p:tgtEl>
                                          <p:spTgt spid="4"/>
                                        </p:tgtEl>
                                      </p:cBhvr>
                                    </p:animEffect>
                                  </p:childTnLst>
                                </p:cTn>
                              </p:par>
                            </p:childTnLst>
                          </p:cTn>
                        </p:par>
                        <p:par>
                          <p:cTn id="15" fill="hold">
                            <p:stCondLst>
                              <p:cond delay="900"/>
                            </p:stCondLst>
                            <p:childTnLst>
                              <p:par>
                                <p:cTn id="16" presetID="10" presetClass="entr" presetSubtype="0" fill="hold"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500"/>
                                        <p:tgtEl>
                                          <p:spTgt spid="10"/>
                                        </p:tgtEl>
                                      </p:cBhvr>
                                    </p:animEffect>
                                  </p:childTnLst>
                                </p:cTn>
                              </p:par>
                            </p:childTnLst>
                          </p:cTn>
                        </p:par>
                        <p:par>
                          <p:cTn id="27" fill="hold">
                            <p:stCondLst>
                              <p:cond delay="500"/>
                            </p:stCondLst>
                            <p:childTnLst>
                              <p:par>
                                <p:cTn id="28" presetID="22" presetClass="entr" presetSubtype="2" fill="hold" nodeType="after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wipe(right)">
                                      <p:cBhvr>
                                        <p:cTn id="30" dur="400"/>
                                        <p:tgtEl>
                                          <p:spTgt spid="11"/>
                                        </p:tgtEl>
                                      </p:cBhvr>
                                    </p:animEffect>
                                  </p:childTnLst>
                                </p:cTn>
                              </p:par>
                            </p:childTnLst>
                          </p:cTn>
                        </p:par>
                        <p:par>
                          <p:cTn id="31" fill="hold">
                            <p:stCondLst>
                              <p:cond delay="900"/>
                            </p:stCondLst>
                            <p:childTnLst>
                              <p:par>
                                <p:cTn id="32" presetID="10" presetClass="entr" presetSubtype="0" fill="hold" nodeType="after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fade">
                                      <p:cBhvr>
                                        <p:cTn id="34" dur="500"/>
                                        <p:tgtEl>
                                          <p:spTgt spid="9"/>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fade">
                                      <p:cBhvr>
                                        <p:cTn id="39" dur="500"/>
                                        <p:tgtEl>
                                          <p:spTgt spid="18"/>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500"/>
                                        <p:tgtEl>
                                          <p:spTgt spid="15"/>
                                        </p:tgtEl>
                                      </p:cBhvr>
                                    </p:animEffect>
                                  </p:childTnLst>
                                </p:cTn>
                              </p:par>
                            </p:childTnLst>
                          </p:cTn>
                        </p:par>
                        <p:par>
                          <p:cTn id="43" fill="hold">
                            <p:stCondLst>
                              <p:cond delay="500"/>
                            </p:stCondLst>
                            <p:childTnLst>
                              <p:par>
                                <p:cTn id="44" presetID="22" presetClass="entr" presetSubtype="8" fill="hold" nodeType="after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wipe(left)">
                                      <p:cBhvr>
                                        <p:cTn id="46" dur="400"/>
                                        <p:tgtEl>
                                          <p:spTgt spid="16"/>
                                        </p:tgtEl>
                                      </p:cBhvr>
                                    </p:animEffect>
                                  </p:childTnLst>
                                </p:cTn>
                              </p:par>
                            </p:childTnLst>
                          </p:cTn>
                        </p:par>
                        <p:par>
                          <p:cTn id="47" fill="hold">
                            <p:stCondLst>
                              <p:cond delay="900"/>
                            </p:stCondLst>
                            <p:childTnLst>
                              <p:par>
                                <p:cTn id="48" presetID="10" presetClass="entr" presetSubtype="0" fill="hold" nodeType="after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fade">
                                      <p:cBhvr>
                                        <p:cTn id="50" dur="500"/>
                                        <p:tgtEl>
                                          <p:spTgt spid="17"/>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23"/>
                                        </p:tgtEl>
                                        <p:attrNameLst>
                                          <p:attrName>style.visibility</p:attrName>
                                        </p:attrNameLst>
                                      </p:cBhvr>
                                      <p:to>
                                        <p:strVal val="visible"/>
                                      </p:to>
                                    </p:set>
                                    <p:animEffect transition="in" filter="fade">
                                      <p:cBhvr>
                                        <p:cTn id="55" dur="500"/>
                                        <p:tgtEl>
                                          <p:spTgt spid="23"/>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19"/>
                                        </p:tgtEl>
                                        <p:attrNameLst>
                                          <p:attrName>style.visibility</p:attrName>
                                        </p:attrNameLst>
                                      </p:cBhvr>
                                      <p:to>
                                        <p:strVal val="visible"/>
                                      </p:to>
                                    </p:set>
                                    <p:animEffect transition="in" filter="fade">
                                      <p:cBhvr>
                                        <p:cTn id="58" dur="500"/>
                                        <p:tgtEl>
                                          <p:spTgt spid="19"/>
                                        </p:tgtEl>
                                      </p:cBhvr>
                                    </p:animEffect>
                                  </p:childTnLst>
                                </p:cTn>
                              </p:par>
                            </p:childTnLst>
                          </p:cTn>
                        </p:par>
                        <p:par>
                          <p:cTn id="59" fill="hold">
                            <p:stCondLst>
                              <p:cond delay="500"/>
                            </p:stCondLst>
                            <p:childTnLst>
                              <p:par>
                                <p:cTn id="60" presetID="22" presetClass="entr" presetSubtype="2" fill="hold" nodeType="afterEffect">
                                  <p:stCondLst>
                                    <p:cond delay="0"/>
                                  </p:stCondLst>
                                  <p:childTnLst>
                                    <p:set>
                                      <p:cBhvr>
                                        <p:cTn id="61" dur="1" fill="hold">
                                          <p:stCondLst>
                                            <p:cond delay="0"/>
                                          </p:stCondLst>
                                        </p:cTn>
                                        <p:tgtEl>
                                          <p:spTgt spid="20"/>
                                        </p:tgtEl>
                                        <p:attrNameLst>
                                          <p:attrName>style.visibility</p:attrName>
                                        </p:attrNameLst>
                                      </p:cBhvr>
                                      <p:to>
                                        <p:strVal val="visible"/>
                                      </p:to>
                                    </p:set>
                                    <p:animEffect transition="in" filter="wipe(right)">
                                      <p:cBhvr>
                                        <p:cTn id="62" dur="400"/>
                                        <p:tgtEl>
                                          <p:spTgt spid="20"/>
                                        </p:tgtEl>
                                      </p:cBhvr>
                                    </p:animEffect>
                                  </p:childTnLst>
                                </p:cTn>
                              </p:par>
                            </p:childTnLst>
                          </p:cTn>
                        </p:par>
                        <p:par>
                          <p:cTn id="63" fill="hold">
                            <p:stCondLst>
                              <p:cond delay="900"/>
                            </p:stCondLst>
                            <p:childTnLst>
                              <p:par>
                                <p:cTn id="64" presetID="10" presetClass="entr" presetSubtype="0" fill="hold" nodeType="afterEffect">
                                  <p:stCondLst>
                                    <p:cond delay="0"/>
                                  </p:stCondLst>
                                  <p:childTnLst>
                                    <p:set>
                                      <p:cBhvr>
                                        <p:cTn id="65" dur="1" fill="hold">
                                          <p:stCondLst>
                                            <p:cond delay="0"/>
                                          </p:stCondLst>
                                        </p:cTn>
                                        <p:tgtEl>
                                          <p:spTgt spid="35"/>
                                        </p:tgtEl>
                                        <p:attrNameLst>
                                          <p:attrName>style.visibility</p:attrName>
                                        </p:attrNameLst>
                                      </p:cBhvr>
                                      <p:to>
                                        <p:strVal val="visible"/>
                                      </p:to>
                                    </p:set>
                                    <p:animEffect transition="in" filter="fade">
                                      <p:cBhvr>
                                        <p:cTn id="66"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animBg="1"/>
      <p:bldP spid="10" grpId="0"/>
      <p:bldP spid="13" grpId="0" animBg="1"/>
      <p:bldP spid="15" grpId="0"/>
      <p:bldP spid="18" grpId="0" animBg="1"/>
      <p:bldP spid="19" grpId="0"/>
      <p:bldP spid="2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solidFill>
                  <a:srgbClr val="0175B0"/>
                </a:solidFill>
                <a:latin typeface="+mn-lt"/>
              </a:rPr>
              <a:t>What Are We Doing?</a:t>
            </a:r>
          </a:p>
        </p:txBody>
      </p:sp>
      <p:sp>
        <p:nvSpPr>
          <p:cNvPr id="5" name="Rectangle 4"/>
          <p:cNvSpPr/>
          <p:nvPr/>
        </p:nvSpPr>
        <p:spPr>
          <a:xfrm>
            <a:off x="755650" y="1338992"/>
            <a:ext cx="7632700" cy="261610"/>
          </a:xfrm>
          <a:prstGeom prst="rect">
            <a:avLst/>
          </a:prstGeom>
        </p:spPr>
        <p:txBody>
          <a:bodyPr wrap="square" lIns="0" tIns="0" rIns="0" bIns="0">
            <a:spAutoFit/>
          </a:bodyPr>
          <a:lstStyle/>
          <a:p>
            <a:r>
              <a:rPr lang="en-GB" sz="1700" dirty="0"/>
              <a:t>As humans, we are causing harm to our blue planet in these ways:</a:t>
            </a:r>
          </a:p>
        </p:txBody>
      </p:sp>
      <p:pic>
        <p:nvPicPr>
          <p:cNvPr id="4" name="Picture 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13500000" flipH="1">
            <a:off x="4610645" y="2662377"/>
            <a:ext cx="920289" cy="201201"/>
          </a:xfrm>
          <a:prstGeom prst="rect">
            <a:avLst/>
          </a:prstGeom>
        </p:spPr>
      </p:pic>
      <p:sp>
        <p:nvSpPr>
          <p:cNvPr id="24" name="Rectangle 23"/>
          <p:cNvSpPr/>
          <p:nvPr/>
        </p:nvSpPr>
        <p:spPr>
          <a:xfrm>
            <a:off x="755650" y="1728535"/>
            <a:ext cx="7632700" cy="784830"/>
          </a:xfrm>
          <a:prstGeom prst="rect">
            <a:avLst/>
          </a:prstGeom>
        </p:spPr>
        <p:txBody>
          <a:bodyPr wrap="square" lIns="0" tIns="0" rIns="0" bIns="0">
            <a:spAutoFit/>
          </a:bodyPr>
          <a:lstStyle/>
          <a:p>
            <a:r>
              <a:rPr lang="en-GB" sz="1700" b="1" dirty="0">
                <a:solidFill>
                  <a:srgbClr val="0175B0"/>
                </a:solidFill>
              </a:rPr>
              <a:t>Overfishing</a:t>
            </a:r>
          </a:p>
          <a:p>
            <a:r>
              <a:rPr lang="en-GB" sz="1700" dirty="0"/>
              <a:t>This is when too many fish are caught. If people catch too many fish, this affects many living things in the ocean. </a:t>
            </a:r>
          </a:p>
        </p:txBody>
      </p:sp>
      <p:sp>
        <p:nvSpPr>
          <p:cNvPr id="25" name="Rectangle 24"/>
          <p:cNvSpPr/>
          <p:nvPr/>
        </p:nvSpPr>
        <p:spPr>
          <a:xfrm>
            <a:off x="457198" y="2649344"/>
            <a:ext cx="2078829" cy="495108"/>
          </a:xfrm>
          <a:prstGeom prst="rect">
            <a:avLst/>
          </a:prstGeom>
          <a:solidFill>
            <a:srgbClr val="0175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288000" tIns="108000" rIns="108000" bIns="108000" rtlCol="0" anchor="ctr">
            <a:spAutoFit/>
          </a:bodyPr>
          <a:lstStyle/>
          <a:p>
            <a:r>
              <a:rPr lang="en-GB" b="1" dirty="0">
                <a:cs typeface="Twinkl"/>
              </a:rPr>
              <a:t>Let’s Look!</a:t>
            </a:r>
          </a:p>
        </p:txBody>
      </p:sp>
      <p:pic>
        <p:nvPicPr>
          <p:cNvPr id="26" name="Picture 2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8113986" flipH="1" flipV="1">
            <a:off x="7131274" y="5255286"/>
            <a:ext cx="906611" cy="198210"/>
          </a:xfrm>
          <a:prstGeom prst="rect">
            <a:avLst/>
          </a:prstGeom>
        </p:spPr>
      </p:pic>
      <p:sp>
        <p:nvSpPr>
          <p:cNvPr id="28" name="Rectangle 27"/>
          <p:cNvSpPr/>
          <p:nvPr/>
        </p:nvSpPr>
        <p:spPr>
          <a:xfrm>
            <a:off x="755650" y="3261509"/>
            <a:ext cx="4683199" cy="1831271"/>
          </a:xfrm>
          <a:prstGeom prst="rect">
            <a:avLst/>
          </a:prstGeom>
        </p:spPr>
        <p:txBody>
          <a:bodyPr wrap="square" lIns="0" tIns="0" rIns="0" bIns="0">
            <a:spAutoFit/>
          </a:bodyPr>
          <a:lstStyle/>
          <a:p>
            <a:r>
              <a:rPr lang="en-GB" sz="1700" dirty="0"/>
              <a:t>Living things all need to survive. Some creatures that live in the ocean eat plants, others eat different living things. This is called a food chain. If one part of the food chain is broken (like a type of fish being removed from the ocean by overfishing), then other things may not survive because they won’t have food.</a:t>
            </a:r>
          </a:p>
        </p:txBody>
      </p:sp>
      <p:grpSp>
        <p:nvGrpSpPr>
          <p:cNvPr id="42" name="Group 41"/>
          <p:cNvGrpSpPr/>
          <p:nvPr/>
        </p:nvGrpSpPr>
        <p:grpSpPr>
          <a:xfrm>
            <a:off x="2837505" y="5201030"/>
            <a:ext cx="1257789" cy="921528"/>
            <a:chOff x="5044251" y="4871903"/>
            <a:chExt cx="824571" cy="604128"/>
          </a:xfrm>
        </p:grpSpPr>
        <p:sp>
          <p:nvSpPr>
            <p:cNvPr id="31" name="Oval 30"/>
            <p:cNvSpPr/>
            <p:nvPr/>
          </p:nvSpPr>
          <p:spPr>
            <a:xfrm>
              <a:off x="5154686" y="4871903"/>
              <a:ext cx="604128" cy="604128"/>
            </a:xfrm>
            <a:prstGeom prst="ellipse">
              <a:avLst/>
            </a:prstGeom>
            <a:solidFill>
              <a:schemeClr val="bg1"/>
            </a:solidFill>
            <a:ln w="19050">
              <a:solidFill>
                <a:srgbClr val="0175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4" name="Picture 3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044251" y="5028536"/>
              <a:ext cx="824571" cy="275269"/>
            </a:xfrm>
            <a:prstGeom prst="rect">
              <a:avLst/>
            </a:prstGeom>
          </p:spPr>
        </p:pic>
      </p:grpSp>
      <p:grpSp>
        <p:nvGrpSpPr>
          <p:cNvPr id="40" name="Group 39"/>
          <p:cNvGrpSpPr/>
          <p:nvPr/>
        </p:nvGrpSpPr>
        <p:grpSpPr>
          <a:xfrm>
            <a:off x="5748104" y="5201030"/>
            <a:ext cx="1402084" cy="921528"/>
            <a:chOff x="6878381" y="4871903"/>
            <a:chExt cx="919167" cy="604128"/>
          </a:xfrm>
        </p:grpSpPr>
        <p:sp>
          <p:nvSpPr>
            <p:cNvPr id="35" name="Oval 34"/>
            <p:cNvSpPr/>
            <p:nvPr/>
          </p:nvSpPr>
          <p:spPr>
            <a:xfrm>
              <a:off x="7091257" y="4871903"/>
              <a:ext cx="604128" cy="604128"/>
            </a:xfrm>
            <a:prstGeom prst="ellipse">
              <a:avLst/>
            </a:prstGeom>
            <a:solidFill>
              <a:schemeClr val="bg1"/>
            </a:solidFill>
            <a:ln w="19050">
              <a:solidFill>
                <a:srgbClr val="0175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8" name="Picture 37"/>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878381" y="4993633"/>
              <a:ext cx="919167" cy="285609"/>
            </a:xfrm>
            <a:prstGeom prst="rect">
              <a:avLst/>
            </a:prstGeom>
          </p:spPr>
        </p:pic>
      </p:grpSp>
      <p:grpSp>
        <p:nvGrpSpPr>
          <p:cNvPr id="41" name="Group 40"/>
          <p:cNvGrpSpPr/>
          <p:nvPr/>
        </p:nvGrpSpPr>
        <p:grpSpPr>
          <a:xfrm>
            <a:off x="4490315" y="5201030"/>
            <a:ext cx="1008313" cy="921528"/>
            <a:chOff x="6016900" y="4871903"/>
            <a:chExt cx="661022" cy="604128"/>
          </a:xfrm>
        </p:grpSpPr>
        <p:sp>
          <p:nvSpPr>
            <p:cNvPr id="33" name="Oval 32"/>
            <p:cNvSpPr/>
            <p:nvPr/>
          </p:nvSpPr>
          <p:spPr>
            <a:xfrm>
              <a:off x="6073794" y="4871903"/>
              <a:ext cx="604128" cy="604128"/>
            </a:xfrm>
            <a:prstGeom prst="ellipse">
              <a:avLst/>
            </a:prstGeom>
            <a:solidFill>
              <a:schemeClr val="bg1"/>
            </a:solidFill>
            <a:ln w="19050">
              <a:solidFill>
                <a:srgbClr val="0175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9" name="Picture 38"/>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016900" y="4950959"/>
              <a:ext cx="661022" cy="374767"/>
            </a:xfrm>
            <a:prstGeom prst="rect">
              <a:avLst/>
            </a:prstGeom>
          </p:spPr>
        </p:pic>
      </p:grpSp>
      <p:grpSp>
        <p:nvGrpSpPr>
          <p:cNvPr id="44" name="Group 43"/>
          <p:cNvGrpSpPr/>
          <p:nvPr/>
        </p:nvGrpSpPr>
        <p:grpSpPr>
          <a:xfrm>
            <a:off x="5555455" y="2366470"/>
            <a:ext cx="2733125" cy="2726449"/>
            <a:chOff x="5555455" y="2366470"/>
            <a:chExt cx="2733125" cy="2726449"/>
          </a:xfrm>
        </p:grpSpPr>
        <p:pic>
          <p:nvPicPr>
            <p:cNvPr id="12" name="Picture 11"/>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5567067" y="2371406"/>
              <a:ext cx="2721513" cy="2721513"/>
            </a:xfrm>
            <a:prstGeom prst="ellipse">
              <a:avLst/>
            </a:prstGeom>
            <a:ln w="28575">
              <a:solidFill>
                <a:srgbClr val="0175B0"/>
              </a:solidFill>
            </a:ln>
          </p:spPr>
        </p:pic>
        <p:pic>
          <p:nvPicPr>
            <p:cNvPr id="43" name="Picture 42"/>
            <p:cNvPicPr>
              <a:picLocks noChangeAspect="1"/>
            </p:cNvPicPr>
            <p:nvPr/>
          </p:nvPicPr>
          <p:blipFill rotWithShape="1">
            <a:blip r:embed="rId8" cstate="screen">
              <a:extLst>
                <a:ext uri="{28A0092B-C50C-407E-A947-70E740481C1C}">
                  <a14:useLocalDpi xmlns:a14="http://schemas.microsoft.com/office/drawing/2010/main"/>
                </a:ext>
              </a:extLst>
            </a:blip>
            <a:srcRect t="-31436" r="-34573"/>
            <a:stretch/>
          </p:blipFill>
          <p:spPr>
            <a:xfrm>
              <a:off x="5555455" y="2366470"/>
              <a:ext cx="2718605" cy="2718605"/>
            </a:xfrm>
            <a:prstGeom prst="ellipse">
              <a:avLst/>
            </a:prstGeom>
          </p:spPr>
        </p:pic>
      </p:grpSp>
      <p:grpSp>
        <p:nvGrpSpPr>
          <p:cNvPr id="3" name="Group 2"/>
          <p:cNvGrpSpPr/>
          <p:nvPr/>
        </p:nvGrpSpPr>
        <p:grpSpPr>
          <a:xfrm>
            <a:off x="1479934" y="5201030"/>
            <a:ext cx="921528" cy="921528"/>
            <a:chOff x="1479934" y="5201030"/>
            <a:chExt cx="921528" cy="921528"/>
          </a:xfrm>
        </p:grpSpPr>
        <p:sp>
          <p:nvSpPr>
            <p:cNvPr id="30" name="Oval 29"/>
            <p:cNvSpPr/>
            <p:nvPr/>
          </p:nvSpPr>
          <p:spPr>
            <a:xfrm>
              <a:off x="1479934" y="5201030"/>
              <a:ext cx="921528" cy="921528"/>
            </a:xfrm>
            <a:prstGeom prst="ellipse">
              <a:avLst/>
            </a:prstGeom>
            <a:solidFill>
              <a:schemeClr val="bg1"/>
            </a:solidFill>
            <a:ln w="19050">
              <a:solidFill>
                <a:srgbClr val="0175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1609156" y="5354391"/>
              <a:ext cx="632270" cy="655703"/>
            </a:xfrm>
            <a:prstGeom prst="rect">
              <a:avLst/>
            </a:prstGeom>
          </p:spPr>
        </p:pic>
      </p:grpSp>
      <p:cxnSp>
        <p:nvCxnSpPr>
          <p:cNvPr id="7" name="Straight Arrow Connector 6"/>
          <p:cNvCxnSpPr/>
          <p:nvPr/>
        </p:nvCxnSpPr>
        <p:spPr>
          <a:xfrm>
            <a:off x="2536027" y="5682242"/>
            <a:ext cx="284268" cy="0"/>
          </a:xfrm>
          <a:prstGeom prst="straightConnector1">
            <a:avLst/>
          </a:prstGeom>
          <a:ln w="38100">
            <a:solidFill>
              <a:srgbClr val="0175B0"/>
            </a:solidFill>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p:nvPr/>
        </p:nvCxnSpPr>
        <p:spPr>
          <a:xfrm>
            <a:off x="4145752" y="5682242"/>
            <a:ext cx="284268" cy="0"/>
          </a:xfrm>
          <a:prstGeom prst="straightConnector1">
            <a:avLst/>
          </a:prstGeom>
          <a:ln w="38100">
            <a:solidFill>
              <a:srgbClr val="0175B0"/>
            </a:solidFill>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p:nvPr/>
        </p:nvCxnSpPr>
        <p:spPr>
          <a:xfrm>
            <a:off x="5640943" y="5682242"/>
            <a:ext cx="284268" cy="0"/>
          </a:xfrm>
          <a:prstGeom prst="straightConnector1">
            <a:avLst/>
          </a:prstGeom>
          <a:ln w="38100">
            <a:solidFill>
              <a:srgbClr val="0175B0"/>
            </a:solidFill>
            <a:tailEnd type="triangle"/>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3118012" y="5274652"/>
            <a:ext cx="665707" cy="847906"/>
          </a:xfrm>
          <a:prstGeom prst="rect">
            <a:avLst/>
          </a:prstGeom>
        </p:spPr>
      </p:pic>
    </p:spTree>
    <p:extLst>
      <p:ext uri="{BB962C8B-B14F-4D97-AF65-F5344CB8AC3E}">
        <p14:creationId xmlns:p14="http://schemas.microsoft.com/office/powerpoint/2010/main" val="18185029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Effect transition="in" filter="wipe(left)">
                                      <p:cBhvr>
                                        <p:cTn id="7" dur="500"/>
                                        <p:tgtEl>
                                          <p:spTgt spid="24">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4">
                                            <p:txEl>
                                              <p:pRg st="1" end="1"/>
                                            </p:txEl>
                                          </p:spTgt>
                                        </p:tgtEl>
                                        <p:attrNameLst>
                                          <p:attrName>style.visibility</p:attrName>
                                        </p:attrNameLst>
                                      </p:cBhvr>
                                      <p:to>
                                        <p:strVal val="visible"/>
                                      </p:to>
                                    </p:set>
                                    <p:animEffect transition="in" filter="fade">
                                      <p:cBhvr>
                                        <p:cTn id="11" dur="500"/>
                                        <p:tgtEl>
                                          <p:spTgt spid="24">
                                            <p:txEl>
                                              <p:pRg st="1" end="1"/>
                                            </p:txEl>
                                          </p:spTgt>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left)">
                                      <p:cBhvr>
                                        <p:cTn id="15" dur="400"/>
                                        <p:tgtEl>
                                          <p:spTgt spid="4"/>
                                        </p:tgtEl>
                                      </p:cBhvr>
                                    </p:animEffect>
                                  </p:childTnLst>
                                </p:cTn>
                              </p:par>
                            </p:childTnLst>
                          </p:cTn>
                        </p:par>
                        <p:par>
                          <p:cTn id="16" fill="hold">
                            <p:stCondLst>
                              <p:cond delay="1400"/>
                            </p:stCondLst>
                            <p:childTnLst>
                              <p:par>
                                <p:cTn id="17" presetID="10" presetClass="entr" presetSubtype="0" fill="hold" nodeType="afterEffect">
                                  <p:stCondLst>
                                    <p:cond delay="0"/>
                                  </p:stCondLst>
                                  <p:childTnLst>
                                    <p:set>
                                      <p:cBhvr>
                                        <p:cTn id="18" dur="1" fill="hold">
                                          <p:stCondLst>
                                            <p:cond delay="0"/>
                                          </p:stCondLst>
                                        </p:cTn>
                                        <p:tgtEl>
                                          <p:spTgt spid="44"/>
                                        </p:tgtEl>
                                        <p:attrNameLst>
                                          <p:attrName>style.visibility</p:attrName>
                                        </p:attrNameLst>
                                      </p:cBhvr>
                                      <p:to>
                                        <p:strVal val="visible"/>
                                      </p:to>
                                    </p:set>
                                    <p:animEffect transition="in" filter="fade">
                                      <p:cBhvr>
                                        <p:cTn id="19" dur="500"/>
                                        <p:tgtEl>
                                          <p:spTgt spid="44"/>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wipe(left)">
                                      <p:cBhvr>
                                        <p:cTn id="24" dur="500"/>
                                        <p:tgtEl>
                                          <p:spTgt spid="25"/>
                                        </p:tgtEl>
                                      </p:cBhvr>
                                    </p:animEffect>
                                  </p:childTnLst>
                                </p:cTn>
                              </p:par>
                            </p:childTnLst>
                          </p:cTn>
                        </p:par>
                        <p:par>
                          <p:cTn id="25" fill="hold">
                            <p:stCondLst>
                              <p:cond delay="500"/>
                            </p:stCondLst>
                            <p:childTnLst>
                              <p:par>
                                <p:cTn id="26" presetID="10" presetClass="entr" presetSubtype="0" fill="hold" grpId="0" nodeType="afterEffect">
                                  <p:stCondLst>
                                    <p:cond delay="0"/>
                                  </p:stCondLst>
                                  <p:childTnLst>
                                    <p:set>
                                      <p:cBhvr>
                                        <p:cTn id="27" dur="1" fill="hold">
                                          <p:stCondLst>
                                            <p:cond delay="0"/>
                                          </p:stCondLst>
                                        </p:cTn>
                                        <p:tgtEl>
                                          <p:spTgt spid="28"/>
                                        </p:tgtEl>
                                        <p:attrNameLst>
                                          <p:attrName>style.visibility</p:attrName>
                                        </p:attrNameLst>
                                      </p:cBhvr>
                                      <p:to>
                                        <p:strVal val="visible"/>
                                      </p:to>
                                    </p:set>
                                    <p:animEffect transition="in" filter="fade">
                                      <p:cBhvr>
                                        <p:cTn id="28" dur="500"/>
                                        <p:tgtEl>
                                          <p:spTgt spid="28"/>
                                        </p:tgtEl>
                                      </p:cBhvr>
                                    </p:animEffect>
                                  </p:childTnLst>
                                </p:cTn>
                              </p:par>
                            </p:childTnLst>
                          </p:cTn>
                        </p:par>
                        <p:par>
                          <p:cTn id="29" fill="hold">
                            <p:stCondLst>
                              <p:cond delay="1000"/>
                            </p:stCondLst>
                            <p:childTnLst>
                              <p:par>
                                <p:cTn id="30" presetID="22" presetClass="entr" presetSubtype="1" fill="hold" nodeType="after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wipe(up)">
                                      <p:cBhvr>
                                        <p:cTn id="32" dur="400"/>
                                        <p:tgtEl>
                                          <p:spTgt spid="26"/>
                                        </p:tgtEl>
                                      </p:cBhvr>
                                    </p:animEffect>
                                  </p:childTnLst>
                                </p:cTn>
                              </p:par>
                            </p:childTnLst>
                          </p:cTn>
                        </p:par>
                        <p:par>
                          <p:cTn id="33" fill="hold">
                            <p:stCondLst>
                              <p:cond delay="1400"/>
                            </p:stCondLst>
                            <p:childTnLst>
                              <p:par>
                                <p:cTn id="34" presetID="10" presetClass="entr" presetSubtype="0" fill="hold" nodeType="afterEffect">
                                  <p:stCondLst>
                                    <p:cond delay="0"/>
                                  </p:stCondLst>
                                  <p:childTnLst>
                                    <p:set>
                                      <p:cBhvr>
                                        <p:cTn id="35" dur="1" fill="hold">
                                          <p:stCondLst>
                                            <p:cond delay="0"/>
                                          </p:stCondLst>
                                        </p:cTn>
                                        <p:tgtEl>
                                          <p:spTgt spid="3"/>
                                        </p:tgtEl>
                                        <p:attrNameLst>
                                          <p:attrName>style.visibility</p:attrName>
                                        </p:attrNameLst>
                                      </p:cBhvr>
                                      <p:to>
                                        <p:strVal val="visible"/>
                                      </p:to>
                                    </p:set>
                                    <p:animEffect transition="in" filter="fade">
                                      <p:cBhvr>
                                        <p:cTn id="36" dur="500"/>
                                        <p:tgtEl>
                                          <p:spTgt spid="3"/>
                                        </p:tgtEl>
                                      </p:cBhvr>
                                    </p:animEffect>
                                  </p:childTnLst>
                                </p:cTn>
                              </p:par>
                            </p:childTnLst>
                          </p:cTn>
                        </p:par>
                        <p:par>
                          <p:cTn id="37" fill="hold">
                            <p:stCondLst>
                              <p:cond delay="1900"/>
                            </p:stCondLst>
                            <p:childTnLst>
                              <p:par>
                                <p:cTn id="38" presetID="22" presetClass="entr" presetSubtype="8" fill="hold" nodeType="after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wipe(left)">
                                      <p:cBhvr>
                                        <p:cTn id="40" dur="300"/>
                                        <p:tgtEl>
                                          <p:spTgt spid="7"/>
                                        </p:tgtEl>
                                      </p:cBhvr>
                                    </p:animEffect>
                                  </p:childTnLst>
                                </p:cTn>
                              </p:par>
                            </p:childTnLst>
                          </p:cTn>
                        </p:par>
                        <p:par>
                          <p:cTn id="41" fill="hold">
                            <p:stCondLst>
                              <p:cond delay="2200"/>
                            </p:stCondLst>
                            <p:childTnLst>
                              <p:par>
                                <p:cTn id="42" presetID="10" presetClass="entr" presetSubtype="0" fill="hold" nodeType="afterEffect">
                                  <p:stCondLst>
                                    <p:cond delay="0"/>
                                  </p:stCondLst>
                                  <p:childTnLst>
                                    <p:set>
                                      <p:cBhvr>
                                        <p:cTn id="43" dur="1" fill="hold">
                                          <p:stCondLst>
                                            <p:cond delay="0"/>
                                          </p:stCondLst>
                                        </p:cTn>
                                        <p:tgtEl>
                                          <p:spTgt spid="42"/>
                                        </p:tgtEl>
                                        <p:attrNameLst>
                                          <p:attrName>style.visibility</p:attrName>
                                        </p:attrNameLst>
                                      </p:cBhvr>
                                      <p:to>
                                        <p:strVal val="visible"/>
                                      </p:to>
                                    </p:set>
                                    <p:animEffect transition="in" filter="fade">
                                      <p:cBhvr>
                                        <p:cTn id="44" dur="500"/>
                                        <p:tgtEl>
                                          <p:spTgt spid="42"/>
                                        </p:tgtEl>
                                      </p:cBhvr>
                                    </p:animEffect>
                                  </p:childTnLst>
                                </p:cTn>
                              </p:par>
                              <p:par>
                                <p:cTn id="45" presetID="10" presetClass="entr" presetSubtype="0" fill="hold" nodeType="with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fade">
                                      <p:cBhvr>
                                        <p:cTn id="47" dur="500"/>
                                        <p:tgtEl>
                                          <p:spTgt spid="9"/>
                                        </p:tgtEl>
                                      </p:cBhvr>
                                    </p:animEffect>
                                  </p:childTnLst>
                                </p:cTn>
                              </p:par>
                            </p:childTnLst>
                          </p:cTn>
                        </p:par>
                        <p:par>
                          <p:cTn id="48" fill="hold">
                            <p:stCondLst>
                              <p:cond delay="2700"/>
                            </p:stCondLst>
                            <p:childTnLst>
                              <p:par>
                                <p:cTn id="49" presetID="22" presetClass="entr" presetSubtype="8" fill="hold" nodeType="afterEffect">
                                  <p:stCondLst>
                                    <p:cond delay="0"/>
                                  </p:stCondLst>
                                  <p:childTnLst>
                                    <p:set>
                                      <p:cBhvr>
                                        <p:cTn id="50" dur="1" fill="hold">
                                          <p:stCondLst>
                                            <p:cond delay="0"/>
                                          </p:stCondLst>
                                        </p:cTn>
                                        <p:tgtEl>
                                          <p:spTgt spid="27"/>
                                        </p:tgtEl>
                                        <p:attrNameLst>
                                          <p:attrName>style.visibility</p:attrName>
                                        </p:attrNameLst>
                                      </p:cBhvr>
                                      <p:to>
                                        <p:strVal val="visible"/>
                                      </p:to>
                                    </p:set>
                                    <p:animEffect transition="in" filter="wipe(left)">
                                      <p:cBhvr>
                                        <p:cTn id="51" dur="300"/>
                                        <p:tgtEl>
                                          <p:spTgt spid="27"/>
                                        </p:tgtEl>
                                      </p:cBhvr>
                                    </p:animEffect>
                                  </p:childTnLst>
                                </p:cTn>
                              </p:par>
                            </p:childTnLst>
                          </p:cTn>
                        </p:par>
                        <p:par>
                          <p:cTn id="52" fill="hold">
                            <p:stCondLst>
                              <p:cond delay="3000"/>
                            </p:stCondLst>
                            <p:childTnLst>
                              <p:par>
                                <p:cTn id="53" presetID="10" presetClass="entr" presetSubtype="0" fill="hold" nodeType="afterEffect">
                                  <p:stCondLst>
                                    <p:cond delay="0"/>
                                  </p:stCondLst>
                                  <p:childTnLst>
                                    <p:set>
                                      <p:cBhvr>
                                        <p:cTn id="54" dur="1" fill="hold">
                                          <p:stCondLst>
                                            <p:cond delay="0"/>
                                          </p:stCondLst>
                                        </p:cTn>
                                        <p:tgtEl>
                                          <p:spTgt spid="41"/>
                                        </p:tgtEl>
                                        <p:attrNameLst>
                                          <p:attrName>style.visibility</p:attrName>
                                        </p:attrNameLst>
                                      </p:cBhvr>
                                      <p:to>
                                        <p:strVal val="visible"/>
                                      </p:to>
                                    </p:set>
                                    <p:animEffect transition="in" filter="fade">
                                      <p:cBhvr>
                                        <p:cTn id="55" dur="500"/>
                                        <p:tgtEl>
                                          <p:spTgt spid="41"/>
                                        </p:tgtEl>
                                      </p:cBhvr>
                                    </p:animEffect>
                                  </p:childTnLst>
                                </p:cTn>
                              </p:par>
                            </p:childTnLst>
                          </p:cTn>
                        </p:par>
                        <p:par>
                          <p:cTn id="56" fill="hold">
                            <p:stCondLst>
                              <p:cond delay="3500"/>
                            </p:stCondLst>
                            <p:childTnLst>
                              <p:par>
                                <p:cTn id="57" presetID="22" presetClass="entr" presetSubtype="8" fill="hold" nodeType="afterEffect">
                                  <p:stCondLst>
                                    <p:cond delay="0"/>
                                  </p:stCondLst>
                                  <p:childTnLst>
                                    <p:set>
                                      <p:cBhvr>
                                        <p:cTn id="58" dur="1" fill="hold">
                                          <p:stCondLst>
                                            <p:cond delay="0"/>
                                          </p:stCondLst>
                                        </p:cTn>
                                        <p:tgtEl>
                                          <p:spTgt spid="29"/>
                                        </p:tgtEl>
                                        <p:attrNameLst>
                                          <p:attrName>style.visibility</p:attrName>
                                        </p:attrNameLst>
                                      </p:cBhvr>
                                      <p:to>
                                        <p:strVal val="visible"/>
                                      </p:to>
                                    </p:set>
                                    <p:animEffect transition="in" filter="wipe(left)">
                                      <p:cBhvr>
                                        <p:cTn id="59" dur="300"/>
                                        <p:tgtEl>
                                          <p:spTgt spid="29"/>
                                        </p:tgtEl>
                                      </p:cBhvr>
                                    </p:animEffect>
                                  </p:childTnLst>
                                </p:cTn>
                              </p:par>
                            </p:childTnLst>
                          </p:cTn>
                        </p:par>
                        <p:par>
                          <p:cTn id="60" fill="hold">
                            <p:stCondLst>
                              <p:cond delay="3800"/>
                            </p:stCondLst>
                            <p:childTnLst>
                              <p:par>
                                <p:cTn id="61" presetID="10" presetClass="entr" presetSubtype="0" fill="hold" nodeType="afterEffect">
                                  <p:stCondLst>
                                    <p:cond delay="0"/>
                                  </p:stCondLst>
                                  <p:childTnLst>
                                    <p:set>
                                      <p:cBhvr>
                                        <p:cTn id="62" dur="1" fill="hold">
                                          <p:stCondLst>
                                            <p:cond delay="0"/>
                                          </p:stCondLst>
                                        </p:cTn>
                                        <p:tgtEl>
                                          <p:spTgt spid="40"/>
                                        </p:tgtEl>
                                        <p:attrNameLst>
                                          <p:attrName>style.visibility</p:attrName>
                                        </p:attrNameLst>
                                      </p:cBhvr>
                                      <p:to>
                                        <p:strVal val="visible"/>
                                      </p:to>
                                    </p:set>
                                    <p:animEffect transition="in" filter="fade">
                                      <p:cBhvr>
                                        <p:cTn id="63"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What Are We Doing?</a:t>
            </a:r>
          </a:p>
        </p:txBody>
      </p:sp>
      <p:pic>
        <p:nvPicPr>
          <p:cNvPr id="4" name="Picture 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10800000" flipH="1" flipV="1">
            <a:off x="3880729" y="1340104"/>
            <a:ext cx="906611" cy="227100"/>
          </a:xfrm>
          <a:prstGeom prst="rect">
            <a:avLst/>
          </a:prstGeom>
        </p:spPr>
      </p:pic>
      <p:sp>
        <p:nvSpPr>
          <p:cNvPr id="25" name="Rectangle 24"/>
          <p:cNvSpPr/>
          <p:nvPr/>
        </p:nvSpPr>
        <p:spPr>
          <a:xfrm>
            <a:off x="457199" y="2273327"/>
            <a:ext cx="2088760" cy="495108"/>
          </a:xfrm>
          <a:prstGeom prst="rect">
            <a:avLst/>
          </a:prstGeom>
          <a:solidFill>
            <a:srgbClr val="0175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288000" tIns="108000" rIns="108000" bIns="108000" rtlCol="0" anchor="ctr">
            <a:spAutoFit/>
          </a:bodyPr>
          <a:lstStyle/>
          <a:p>
            <a:r>
              <a:rPr lang="en-GB" b="1" dirty="0">
                <a:cs typeface="Twinkl"/>
              </a:rPr>
              <a:t>Let’s Look!</a:t>
            </a:r>
          </a:p>
        </p:txBody>
      </p:sp>
      <p:sp>
        <p:nvSpPr>
          <p:cNvPr id="28" name="Rectangle 27"/>
          <p:cNvSpPr/>
          <p:nvPr/>
        </p:nvSpPr>
        <p:spPr>
          <a:xfrm>
            <a:off x="755650" y="2918189"/>
            <a:ext cx="7622770" cy="3139321"/>
          </a:xfrm>
          <a:prstGeom prst="rect">
            <a:avLst/>
          </a:prstGeom>
        </p:spPr>
        <p:txBody>
          <a:bodyPr wrap="square" lIns="0" tIns="0" rIns="0" bIns="0">
            <a:spAutoFit/>
          </a:bodyPr>
          <a:lstStyle/>
          <a:p>
            <a:pPr marL="285750" indent="-285750">
              <a:buFont typeface="Arial" panose="020B0604020202020204" pitchFamily="34" charset="0"/>
              <a:buChar char="•"/>
            </a:pPr>
            <a:r>
              <a:rPr lang="en-GB" sz="1700" dirty="0"/>
              <a:t>Plastic is a very useful material, but it is very hard to get rid of. When a plastic straw is not needed anymore, it needs to be burnt or broken down. It can’t be recycled as easily as paper, so many people throw them away. They end up as landfill and in the sea.  </a:t>
            </a:r>
          </a:p>
          <a:p>
            <a:pPr marL="285750" indent="-285750">
              <a:buFont typeface="Arial" panose="020B0604020202020204" pitchFamily="34" charset="0"/>
              <a:buChar char="•"/>
            </a:pPr>
            <a:r>
              <a:rPr lang="en-GB" sz="1700" dirty="0"/>
              <a:t>Big pieces of plastic in the sea, like plastic bags, can harm the creatures as turtles and dolphins can get tangled in them. </a:t>
            </a:r>
          </a:p>
          <a:p>
            <a:pPr marL="285750" indent="-285750">
              <a:buFont typeface="Arial" panose="020B0604020202020204" pitchFamily="34" charset="0"/>
              <a:buChar char="•"/>
            </a:pPr>
            <a:r>
              <a:rPr lang="en-GB" sz="1700" dirty="0"/>
              <a:t>Sometimes, sea creatures eat plastic as they mistake it for food. If a whale eats plastic, it can’t work its way though the body, so it would stay in the whale’s stomach, meaning there wouldn’t be enough room for food. </a:t>
            </a:r>
          </a:p>
          <a:p>
            <a:pPr marL="285750" indent="-285750">
              <a:buFont typeface="Arial" panose="020B0604020202020204" pitchFamily="34" charset="0"/>
              <a:buChar char="•"/>
            </a:pPr>
            <a:r>
              <a:rPr lang="en-GB" sz="1700" dirty="0"/>
              <a:t>Plastics can also start to break down into tiny pieces in the sea; this means that plastic gets into our food chain and lots of living creatures start to eat plastic, even you and me.</a:t>
            </a:r>
          </a:p>
        </p:txBody>
      </p:sp>
      <p:sp>
        <p:nvSpPr>
          <p:cNvPr id="27" name="Rectangle 26"/>
          <p:cNvSpPr/>
          <p:nvPr/>
        </p:nvSpPr>
        <p:spPr>
          <a:xfrm>
            <a:off x="765581" y="1338743"/>
            <a:ext cx="3923455" cy="784830"/>
          </a:xfrm>
          <a:prstGeom prst="rect">
            <a:avLst/>
          </a:prstGeom>
        </p:spPr>
        <p:txBody>
          <a:bodyPr wrap="square" lIns="0" tIns="0" rIns="0" bIns="0">
            <a:spAutoFit/>
          </a:bodyPr>
          <a:lstStyle/>
          <a:p>
            <a:r>
              <a:rPr lang="en-GB" sz="1700" b="1" dirty="0">
                <a:solidFill>
                  <a:srgbClr val="0175B0"/>
                </a:solidFill>
              </a:rPr>
              <a:t>Plastic pollution</a:t>
            </a:r>
          </a:p>
          <a:p>
            <a:r>
              <a:rPr lang="en-GB" sz="1700" dirty="0"/>
              <a:t>This is when plastic gets into the seas and pollutes, or harms, the living things.</a:t>
            </a:r>
          </a:p>
        </p:txBody>
      </p:sp>
      <p:grpSp>
        <p:nvGrpSpPr>
          <p:cNvPr id="6" name="Group 5"/>
          <p:cNvGrpSpPr/>
          <p:nvPr/>
        </p:nvGrpSpPr>
        <p:grpSpPr>
          <a:xfrm>
            <a:off x="6863302" y="2837528"/>
            <a:ext cx="1622024" cy="1622024"/>
            <a:chOff x="765579" y="2918189"/>
            <a:chExt cx="3056927" cy="3056927"/>
          </a:xfrm>
        </p:grpSpPr>
        <p:sp>
          <p:nvSpPr>
            <p:cNvPr id="29" name="Oval 28"/>
            <p:cNvSpPr/>
            <p:nvPr/>
          </p:nvSpPr>
          <p:spPr>
            <a:xfrm>
              <a:off x="765579" y="2918189"/>
              <a:ext cx="3056927" cy="3056927"/>
            </a:xfrm>
            <a:prstGeom prst="ellipse">
              <a:avLst/>
            </a:prstGeom>
            <a:solidFill>
              <a:srgbClr val="AFDEF8"/>
            </a:solidFill>
            <a:ln w="38100">
              <a:solidFill>
                <a:srgbClr val="0175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68538" y="3310224"/>
              <a:ext cx="2390842" cy="2505075"/>
            </a:xfrm>
            <a:prstGeom prst="rect">
              <a:avLst/>
            </a:prstGeom>
          </p:spPr>
        </p:pic>
      </p:grpSp>
      <p:grpSp>
        <p:nvGrpSpPr>
          <p:cNvPr id="8" name="Group 7"/>
          <p:cNvGrpSpPr/>
          <p:nvPr/>
        </p:nvGrpSpPr>
        <p:grpSpPr>
          <a:xfrm>
            <a:off x="659980" y="2918189"/>
            <a:ext cx="1683197" cy="1683197"/>
            <a:chOff x="2727307" y="3476747"/>
            <a:chExt cx="2730517" cy="2730517"/>
          </a:xfrm>
        </p:grpSpPr>
        <p:sp>
          <p:nvSpPr>
            <p:cNvPr id="36" name="Oval 35"/>
            <p:cNvSpPr/>
            <p:nvPr/>
          </p:nvSpPr>
          <p:spPr>
            <a:xfrm>
              <a:off x="2727307" y="3476747"/>
              <a:ext cx="2730517" cy="2730517"/>
            </a:xfrm>
            <a:prstGeom prst="ellipse">
              <a:avLst/>
            </a:prstGeom>
            <a:solidFill>
              <a:srgbClr val="AFDEF8"/>
            </a:solidFill>
            <a:ln w="38100">
              <a:solidFill>
                <a:srgbClr val="0175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977350" y="4270181"/>
              <a:ext cx="2357697" cy="1308410"/>
            </a:xfrm>
            <a:prstGeom prst="rect">
              <a:avLst/>
            </a:prstGeom>
          </p:spPr>
        </p:pic>
      </p:grpSp>
      <p:pic>
        <p:nvPicPr>
          <p:cNvPr id="9" name="Picture 8"/>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3129995" y="2918189"/>
            <a:ext cx="2931061" cy="2931061"/>
          </a:xfrm>
          <a:prstGeom prst="ellipse">
            <a:avLst/>
          </a:prstGeom>
          <a:ln w="38100">
            <a:solidFill>
              <a:srgbClr val="0175B0"/>
            </a:solidFill>
          </a:ln>
        </p:spPr>
      </p:pic>
      <p:pic>
        <p:nvPicPr>
          <p:cNvPr id="49" name="Picture 4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366015" flipH="1">
            <a:off x="2443322" y="3067448"/>
            <a:ext cx="906611" cy="196590"/>
          </a:xfrm>
          <a:prstGeom prst="rect">
            <a:avLst/>
          </a:prstGeom>
        </p:spPr>
      </p:pic>
      <p:pic>
        <p:nvPicPr>
          <p:cNvPr id="50" name="Picture 49"/>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21111164">
            <a:off x="5857527" y="3014017"/>
            <a:ext cx="948158" cy="205600"/>
          </a:xfrm>
          <a:prstGeom prst="rect">
            <a:avLst/>
          </a:prstGeom>
        </p:spPr>
      </p:pic>
      <p:pic>
        <p:nvPicPr>
          <p:cNvPr id="54" name="Picture 5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18652244" flipH="1">
            <a:off x="2281821" y="4049881"/>
            <a:ext cx="906611" cy="196590"/>
          </a:xfrm>
          <a:prstGeom prst="rect">
            <a:avLst/>
          </a:prstGeom>
        </p:spPr>
      </p:pic>
      <p:pic>
        <p:nvPicPr>
          <p:cNvPr id="55" name="Picture 54"/>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2379876">
            <a:off x="6093221" y="4155683"/>
            <a:ext cx="948158" cy="205600"/>
          </a:xfrm>
          <a:prstGeom prst="rect">
            <a:avLst/>
          </a:prstGeom>
        </p:spPr>
      </p:pic>
      <p:grpSp>
        <p:nvGrpSpPr>
          <p:cNvPr id="11" name="Group 10"/>
          <p:cNvGrpSpPr/>
          <p:nvPr/>
        </p:nvGrpSpPr>
        <p:grpSpPr>
          <a:xfrm>
            <a:off x="1446798" y="4588023"/>
            <a:ext cx="1683197" cy="1683197"/>
            <a:chOff x="1446798" y="4588023"/>
            <a:chExt cx="1683197" cy="1683197"/>
          </a:xfrm>
        </p:grpSpPr>
        <p:sp>
          <p:nvSpPr>
            <p:cNvPr id="52" name="Oval 51"/>
            <p:cNvSpPr/>
            <p:nvPr/>
          </p:nvSpPr>
          <p:spPr>
            <a:xfrm>
              <a:off x="1446798" y="4588023"/>
              <a:ext cx="1683197" cy="1683197"/>
            </a:xfrm>
            <a:prstGeom prst="ellipse">
              <a:avLst/>
            </a:prstGeom>
            <a:solidFill>
              <a:srgbClr val="AFDEF8"/>
            </a:solidFill>
            <a:ln w="38100">
              <a:solidFill>
                <a:srgbClr val="0175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566965" y="4708241"/>
              <a:ext cx="1456124" cy="1456124"/>
            </a:xfrm>
            <a:prstGeom prst="rect">
              <a:avLst/>
            </a:prstGeom>
          </p:spPr>
        </p:pic>
      </p:grpSp>
      <p:grpSp>
        <p:nvGrpSpPr>
          <p:cNvPr id="17" name="Group 16"/>
          <p:cNvGrpSpPr/>
          <p:nvPr/>
        </p:nvGrpSpPr>
        <p:grpSpPr>
          <a:xfrm>
            <a:off x="6610067" y="4651868"/>
            <a:ext cx="1622024" cy="1622024"/>
            <a:chOff x="6610067" y="4515971"/>
            <a:chExt cx="1622024" cy="1622024"/>
          </a:xfrm>
        </p:grpSpPr>
        <p:sp>
          <p:nvSpPr>
            <p:cNvPr id="60" name="Oval 59"/>
            <p:cNvSpPr/>
            <p:nvPr/>
          </p:nvSpPr>
          <p:spPr>
            <a:xfrm>
              <a:off x="6610067" y="4515971"/>
              <a:ext cx="1622024" cy="1622024"/>
            </a:xfrm>
            <a:prstGeom prst="ellipse">
              <a:avLst/>
            </a:prstGeom>
            <a:solidFill>
              <a:srgbClr val="AFDEF8"/>
            </a:solidFill>
            <a:ln w="38100">
              <a:solidFill>
                <a:srgbClr val="0175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6" name="Group 15"/>
            <p:cNvGrpSpPr/>
            <p:nvPr/>
          </p:nvGrpSpPr>
          <p:grpSpPr>
            <a:xfrm>
              <a:off x="6857399" y="4709569"/>
              <a:ext cx="1198945" cy="1351508"/>
              <a:chOff x="1856192" y="1536922"/>
              <a:chExt cx="2270789" cy="2559743"/>
            </a:xfrm>
          </p:grpSpPr>
          <p:pic>
            <p:nvPicPr>
              <p:cNvPr id="14" name="Picture 13"/>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1856192" y="1805464"/>
                <a:ext cx="1687433" cy="2136396"/>
              </a:xfrm>
              <a:prstGeom prst="rect">
                <a:avLst/>
              </a:prstGeom>
            </p:spPr>
          </p:pic>
          <p:pic>
            <p:nvPicPr>
              <p:cNvPr id="15" name="Picture 14"/>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rot="1038268">
                <a:off x="2934640" y="1536922"/>
                <a:ext cx="193450" cy="2559743"/>
              </a:xfrm>
              <a:prstGeom prst="rect">
                <a:avLst/>
              </a:prstGeom>
            </p:spPr>
          </p:pic>
          <p:pic>
            <p:nvPicPr>
              <p:cNvPr id="13" name="Picture 12"/>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rot="20978913">
                <a:off x="2189800" y="1735693"/>
                <a:ext cx="1937181" cy="2261631"/>
              </a:xfrm>
              <a:prstGeom prst="rect">
                <a:avLst/>
              </a:prstGeom>
            </p:spPr>
          </p:pic>
        </p:grpSp>
      </p:grpSp>
      <p:grpSp>
        <p:nvGrpSpPr>
          <p:cNvPr id="5" name="Group 4"/>
          <p:cNvGrpSpPr/>
          <p:nvPr/>
        </p:nvGrpSpPr>
        <p:grpSpPr>
          <a:xfrm>
            <a:off x="4912608" y="1298069"/>
            <a:ext cx="798334" cy="798334"/>
            <a:chOff x="4833972" y="1399171"/>
            <a:chExt cx="955606" cy="955606"/>
          </a:xfrm>
        </p:grpSpPr>
        <p:sp>
          <p:nvSpPr>
            <p:cNvPr id="31" name="Oval 30"/>
            <p:cNvSpPr/>
            <p:nvPr/>
          </p:nvSpPr>
          <p:spPr>
            <a:xfrm>
              <a:off x="4833972" y="1399171"/>
              <a:ext cx="955606" cy="955606"/>
            </a:xfrm>
            <a:prstGeom prst="ellipse">
              <a:avLst/>
            </a:prstGeom>
            <a:solidFill>
              <a:schemeClr val="bg1"/>
            </a:solidFill>
            <a:ln w="19050">
              <a:solidFill>
                <a:srgbClr val="0175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4996542" y="1562236"/>
              <a:ext cx="651726" cy="675880"/>
            </a:xfrm>
            <a:prstGeom prst="rect">
              <a:avLst/>
            </a:prstGeom>
          </p:spPr>
        </p:pic>
      </p:grpSp>
      <p:sp>
        <p:nvSpPr>
          <p:cNvPr id="32" name="Rectangle 31"/>
          <p:cNvSpPr/>
          <p:nvPr/>
        </p:nvSpPr>
        <p:spPr>
          <a:xfrm>
            <a:off x="2705358" y="2195152"/>
            <a:ext cx="5898892" cy="553998"/>
          </a:xfrm>
          <a:prstGeom prst="rect">
            <a:avLst/>
          </a:prstGeom>
        </p:spPr>
        <p:txBody>
          <a:bodyPr wrap="square" lIns="0" tIns="0" rIns="0" bIns="0">
            <a:spAutoFit/>
          </a:bodyPr>
          <a:lstStyle/>
          <a:p>
            <a:r>
              <a:rPr lang="en-US" dirty="0">
                <a:cs typeface="Twinkl"/>
              </a:rPr>
              <a:t>When a person eats a prawn which has swallowed plastic, that person has also eaten some of the plastic.  </a:t>
            </a:r>
          </a:p>
        </p:txBody>
      </p:sp>
      <p:grpSp>
        <p:nvGrpSpPr>
          <p:cNvPr id="18" name="Group 17"/>
          <p:cNvGrpSpPr/>
          <p:nvPr/>
        </p:nvGrpSpPr>
        <p:grpSpPr>
          <a:xfrm>
            <a:off x="5829520" y="1319691"/>
            <a:ext cx="798334" cy="798334"/>
            <a:chOff x="6200745" y="1319691"/>
            <a:chExt cx="798334" cy="798334"/>
          </a:xfrm>
        </p:grpSpPr>
        <p:sp>
          <p:nvSpPr>
            <p:cNvPr id="33" name="Oval 32"/>
            <p:cNvSpPr/>
            <p:nvPr/>
          </p:nvSpPr>
          <p:spPr>
            <a:xfrm>
              <a:off x="6200745" y="1319691"/>
              <a:ext cx="798334" cy="798334"/>
            </a:xfrm>
            <a:prstGeom prst="ellipse">
              <a:avLst/>
            </a:prstGeom>
            <a:solidFill>
              <a:schemeClr val="bg1"/>
            </a:solidFill>
            <a:ln w="19050">
              <a:solidFill>
                <a:srgbClr val="0175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6283430" y="1528385"/>
              <a:ext cx="632964" cy="377348"/>
            </a:xfrm>
            <a:prstGeom prst="rect">
              <a:avLst/>
            </a:prstGeom>
          </p:spPr>
        </p:pic>
      </p:grpSp>
      <p:grpSp>
        <p:nvGrpSpPr>
          <p:cNvPr id="22" name="Group 21"/>
          <p:cNvGrpSpPr/>
          <p:nvPr/>
        </p:nvGrpSpPr>
        <p:grpSpPr>
          <a:xfrm>
            <a:off x="7591558" y="1319691"/>
            <a:ext cx="798518" cy="798334"/>
            <a:chOff x="7591558" y="1319691"/>
            <a:chExt cx="798518" cy="798334"/>
          </a:xfrm>
        </p:grpSpPr>
        <p:sp>
          <p:nvSpPr>
            <p:cNvPr id="38" name="Oval 37"/>
            <p:cNvSpPr/>
            <p:nvPr/>
          </p:nvSpPr>
          <p:spPr>
            <a:xfrm>
              <a:off x="7591558" y="1319691"/>
              <a:ext cx="798334" cy="798334"/>
            </a:xfrm>
            <a:prstGeom prst="ellipse">
              <a:avLst/>
            </a:prstGeom>
            <a:solidFill>
              <a:schemeClr val="bg1"/>
            </a:solidFill>
            <a:ln w="19050">
              <a:solidFill>
                <a:srgbClr val="0175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 name="Picture 19"/>
            <p:cNvPicPr>
              <a:picLocks noChangeAspect="1"/>
            </p:cNvPicPr>
            <p:nvPr/>
          </p:nvPicPr>
          <p:blipFill rotWithShape="1">
            <a:blip r:embed="rId13" cstate="screen">
              <a:extLst>
                <a:ext uri="{28A0092B-C50C-407E-A947-70E740481C1C}">
                  <a14:useLocalDpi xmlns:a14="http://schemas.microsoft.com/office/drawing/2010/main"/>
                </a:ext>
              </a:extLst>
            </a:blip>
            <a:srcRect t="-8182"/>
            <a:stretch/>
          </p:blipFill>
          <p:spPr>
            <a:xfrm>
              <a:off x="7601030" y="1322096"/>
              <a:ext cx="789046" cy="789046"/>
            </a:xfrm>
            <a:prstGeom prst="ellipse">
              <a:avLst/>
            </a:prstGeom>
          </p:spPr>
        </p:pic>
      </p:grpSp>
      <p:grpSp>
        <p:nvGrpSpPr>
          <p:cNvPr id="24" name="Group 23"/>
          <p:cNvGrpSpPr/>
          <p:nvPr/>
        </p:nvGrpSpPr>
        <p:grpSpPr>
          <a:xfrm>
            <a:off x="6710539" y="1319691"/>
            <a:ext cx="798334" cy="798334"/>
            <a:chOff x="6710539" y="1319691"/>
            <a:chExt cx="798334" cy="798334"/>
          </a:xfrm>
        </p:grpSpPr>
        <p:sp>
          <p:nvSpPr>
            <p:cNvPr id="35" name="Oval 34"/>
            <p:cNvSpPr/>
            <p:nvPr/>
          </p:nvSpPr>
          <p:spPr>
            <a:xfrm>
              <a:off x="6710539" y="1319691"/>
              <a:ext cx="798334" cy="798334"/>
            </a:xfrm>
            <a:prstGeom prst="ellipse">
              <a:avLst/>
            </a:prstGeom>
            <a:solidFill>
              <a:schemeClr val="bg1"/>
            </a:solidFill>
            <a:ln w="19050">
              <a:solidFill>
                <a:srgbClr val="0175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9" name="Picture 38"/>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6773711" y="1580892"/>
              <a:ext cx="671989" cy="224332"/>
            </a:xfrm>
            <a:prstGeom prst="rect">
              <a:avLst/>
            </a:prstGeom>
          </p:spPr>
        </p:pic>
      </p:grpSp>
      <p:pic>
        <p:nvPicPr>
          <p:cNvPr id="44" name="Picture 43"/>
          <p:cNvPicPr>
            <a:picLocks noChangeAspect="1"/>
          </p:cNvPicPr>
          <p:nvPr/>
        </p:nvPicPr>
        <p:blipFill>
          <a:blip r:embed="rId15" cstate="screen">
            <a:extLst>
              <a:ext uri="{28A0092B-C50C-407E-A947-70E740481C1C}">
                <a14:useLocalDpi xmlns:a14="http://schemas.microsoft.com/office/drawing/2010/main"/>
              </a:ext>
            </a:extLst>
          </a:blip>
          <a:stretch>
            <a:fillRect/>
          </a:stretch>
        </p:blipFill>
        <p:spPr>
          <a:xfrm>
            <a:off x="6554110" y="1597133"/>
            <a:ext cx="515510" cy="568092"/>
          </a:xfrm>
          <a:prstGeom prst="rect">
            <a:avLst/>
          </a:prstGeom>
        </p:spPr>
      </p:pic>
    </p:spTree>
    <p:extLst>
      <p:ext uri="{BB962C8B-B14F-4D97-AF65-F5344CB8AC3E}">
        <p14:creationId xmlns:p14="http://schemas.microsoft.com/office/powerpoint/2010/main" val="3851784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7">
                                            <p:txEl>
                                              <p:pRg st="0" end="0"/>
                                            </p:txEl>
                                          </p:spTgt>
                                        </p:tgtEl>
                                        <p:attrNameLst>
                                          <p:attrName>style.visibility</p:attrName>
                                        </p:attrNameLst>
                                      </p:cBhvr>
                                      <p:to>
                                        <p:strVal val="visible"/>
                                      </p:to>
                                    </p:set>
                                    <p:animEffect transition="in" filter="wipe(left)">
                                      <p:cBhvr>
                                        <p:cTn id="7" dur="500"/>
                                        <p:tgtEl>
                                          <p:spTgt spid="27">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7">
                                            <p:txEl>
                                              <p:pRg st="1" end="1"/>
                                            </p:txEl>
                                          </p:spTgt>
                                        </p:tgtEl>
                                        <p:attrNameLst>
                                          <p:attrName>style.visibility</p:attrName>
                                        </p:attrNameLst>
                                      </p:cBhvr>
                                      <p:to>
                                        <p:strVal val="visible"/>
                                      </p:to>
                                    </p:set>
                                    <p:animEffect transition="in" filter="fade">
                                      <p:cBhvr>
                                        <p:cTn id="11" dur="500"/>
                                        <p:tgtEl>
                                          <p:spTgt spid="27">
                                            <p:txEl>
                                              <p:pRg st="1" end="1"/>
                                            </p:txEl>
                                          </p:spTgt>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left)">
                                      <p:cBhvr>
                                        <p:cTn id="15" dur="400"/>
                                        <p:tgtEl>
                                          <p:spTgt spid="4"/>
                                        </p:tgtEl>
                                      </p:cBhvr>
                                    </p:animEffect>
                                  </p:childTnLst>
                                </p:cTn>
                              </p:par>
                            </p:childTnLst>
                          </p:cTn>
                        </p:par>
                        <p:par>
                          <p:cTn id="16" fill="hold">
                            <p:stCondLst>
                              <p:cond delay="1400"/>
                            </p:stCondLst>
                            <p:childTnLst>
                              <p:par>
                                <p:cTn id="17" presetID="10" presetClass="entr" presetSubtype="0"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childTnLst>
                          </p:cTn>
                        </p:par>
                        <p:par>
                          <p:cTn id="20" fill="hold">
                            <p:stCondLst>
                              <p:cond delay="1900"/>
                            </p:stCondLst>
                            <p:childTnLst>
                              <p:par>
                                <p:cTn id="21" presetID="10" presetClass="entr" presetSubtype="0" fill="hold"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childTnLst>
                                </p:cTn>
                              </p:par>
                            </p:childTnLst>
                          </p:cTn>
                        </p:par>
                        <p:par>
                          <p:cTn id="24" fill="hold">
                            <p:stCondLst>
                              <p:cond delay="2400"/>
                            </p:stCondLst>
                            <p:childTnLst>
                              <p:par>
                                <p:cTn id="25" presetID="10" presetClass="entr" presetSubtype="0" fill="hold" nodeType="afterEffect">
                                  <p:stCondLst>
                                    <p:cond delay="0"/>
                                  </p:stCondLst>
                                  <p:childTnLst>
                                    <p:set>
                                      <p:cBhvr>
                                        <p:cTn id="26" dur="1" fill="hold">
                                          <p:stCondLst>
                                            <p:cond delay="0"/>
                                          </p:stCondLst>
                                        </p:cTn>
                                        <p:tgtEl>
                                          <p:spTgt spid="44"/>
                                        </p:tgtEl>
                                        <p:attrNameLst>
                                          <p:attrName>style.visibility</p:attrName>
                                        </p:attrNameLst>
                                      </p:cBhvr>
                                      <p:to>
                                        <p:strVal val="visible"/>
                                      </p:to>
                                    </p:set>
                                    <p:animEffect transition="in" filter="fade">
                                      <p:cBhvr>
                                        <p:cTn id="27" dur="500"/>
                                        <p:tgtEl>
                                          <p:spTgt spid="44"/>
                                        </p:tgtEl>
                                      </p:cBhvr>
                                    </p:animEffect>
                                  </p:childTnLst>
                                </p:cTn>
                              </p:par>
                            </p:childTnLst>
                          </p:cTn>
                        </p:par>
                        <p:par>
                          <p:cTn id="28" fill="hold">
                            <p:stCondLst>
                              <p:cond delay="2900"/>
                            </p:stCondLst>
                            <p:childTnLst>
                              <p:par>
                                <p:cTn id="29" presetID="10" presetClass="entr" presetSubtype="0" fill="hold" nodeType="after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fade">
                                      <p:cBhvr>
                                        <p:cTn id="31" dur="500"/>
                                        <p:tgtEl>
                                          <p:spTgt spid="24"/>
                                        </p:tgtEl>
                                      </p:cBhvr>
                                    </p:animEffect>
                                  </p:childTnLst>
                                </p:cTn>
                              </p:par>
                            </p:childTnLst>
                          </p:cTn>
                        </p:par>
                        <p:par>
                          <p:cTn id="32" fill="hold">
                            <p:stCondLst>
                              <p:cond delay="3400"/>
                            </p:stCondLst>
                            <p:childTnLst>
                              <p:par>
                                <p:cTn id="33" presetID="10" presetClass="entr" presetSubtype="0" fill="hold" nodeType="after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fade">
                                      <p:cBhvr>
                                        <p:cTn id="35" dur="500"/>
                                        <p:tgtEl>
                                          <p:spTgt spid="22"/>
                                        </p:tgtEl>
                                      </p:cBhvr>
                                    </p:animEffect>
                                  </p:childTnLst>
                                </p:cTn>
                              </p:par>
                            </p:childTnLst>
                          </p:cTn>
                        </p:par>
                        <p:par>
                          <p:cTn id="36" fill="hold">
                            <p:stCondLst>
                              <p:cond delay="3900"/>
                            </p:stCondLst>
                            <p:childTnLst>
                              <p:par>
                                <p:cTn id="37" presetID="10" presetClass="entr" presetSubtype="0" fill="hold" nodeType="afterEffect">
                                  <p:stCondLst>
                                    <p:cond delay="0"/>
                                  </p:stCondLst>
                                  <p:childTnLst>
                                    <p:set>
                                      <p:cBhvr>
                                        <p:cTn id="38" dur="1" fill="hold">
                                          <p:stCondLst>
                                            <p:cond delay="0"/>
                                          </p:stCondLst>
                                        </p:cTn>
                                        <p:tgtEl>
                                          <p:spTgt spid="32">
                                            <p:txEl>
                                              <p:pRg st="0" end="0"/>
                                            </p:txEl>
                                          </p:spTgt>
                                        </p:tgtEl>
                                        <p:attrNameLst>
                                          <p:attrName>style.visibility</p:attrName>
                                        </p:attrNameLst>
                                      </p:cBhvr>
                                      <p:to>
                                        <p:strVal val="visible"/>
                                      </p:to>
                                    </p:set>
                                    <p:animEffect transition="in" filter="fade">
                                      <p:cBhvr>
                                        <p:cTn id="39" dur="500"/>
                                        <p:tgtEl>
                                          <p:spTgt spid="32">
                                            <p:txEl>
                                              <p:pRg st="0" end="0"/>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8" fill="hold" grpId="0" nodeType="click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wipe(left)">
                                      <p:cBhvr>
                                        <p:cTn id="44" dur="500"/>
                                        <p:tgtEl>
                                          <p:spTgt spid="25"/>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nodeType="clickEffect">
                                  <p:stCondLst>
                                    <p:cond delay="0"/>
                                  </p:stCondLst>
                                  <p:childTnLst>
                                    <p:set>
                                      <p:cBhvr>
                                        <p:cTn id="48" dur="1" fill="hold">
                                          <p:stCondLst>
                                            <p:cond delay="0"/>
                                          </p:stCondLst>
                                        </p:cTn>
                                        <p:tgtEl>
                                          <p:spTgt spid="28">
                                            <p:txEl>
                                              <p:pRg st="0" end="0"/>
                                            </p:txEl>
                                          </p:spTgt>
                                        </p:tgtEl>
                                        <p:attrNameLst>
                                          <p:attrName>style.visibility</p:attrName>
                                        </p:attrNameLst>
                                      </p:cBhvr>
                                      <p:to>
                                        <p:strVal val="visible"/>
                                      </p:to>
                                    </p:set>
                                    <p:animEffect transition="in" filter="fade">
                                      <p:cBhvr>
                                        <p:cTn id="49" dur="500"/>
                                        <p:tgtEl>
                                          <p:spTgt spid="28">
                                            <p:txEl>
                                              <p:pRg st="0" end="0"/>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nodeType="clickEffect">
                                  <p:stCondLst>
                                    <p:cond delay="0"/>
                                  </p:stCondLst>
                                  <p:childTnLst>
                                    <p:set>
                                      <p:cBhvr>
                                        <p:cTn id="53" dur="1" fill="hold">
                                          <p:stCondLst>
                                            <p:cond delay="0"/>
                                          </p:stCondLst>
                                        </p:cTn>
                                        <p:tgtEl>
                                          <p:spTgt spid="28">
                                            <p:txEl>
                                              <p:pRg st="1" end="1"/>
                                            </p:txEl>
                                          </p:spTgt>
                                        </p:tgtEl>
                                        <p:attrNameLst>
                                          <p:attrName>style.visibility</p:attrName>
                                        </p:attrNameLst>
                                      </p:cBhvr>
                                      <p:to>
                                        <p:strVal val="visible"/>
                                      </p:to>
                                    </p:set>
                                    <p:animEffect transition="in" filter="fade">
                                      <p:cBhvr>
                                        <p:cTn id="54" dur="500"/>
                                        <p:tgtEl>
                                          <p:spTgt spid="28">
                                            <p:txEl>
                                              <p:pRg st="1" end="1"/>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nodeType="clickEffect">
                                  <p:stCondLst>
                                    <p:cond delay="0"/>
                                  </p:stCondLst>
                                  <p:childTnLst>
                                    <p:set>
                                      <p:cBhvr>
                                        <p:cTn id="58" dur="1" fill="hold">
                                          <p:stCondLst>
                                            <p:cond delay="0"/>
                                          </p:stCondLst>
                                        </p:cTn>
                                        <p:tgtEl>
                                          <p:spTgt spid="28">
                                            <p:txEl>
                                              <p:pRg st="2" end="2"/>
                                            </p:txEl>
                                          </p:spTgt>
                                        </p:tgtEl>
                                        <p:attrNameLst>
                                          <p:attrName>style.visibility</p:attrName>
                                        </p:attrNameLst>
                                      </p:cBhvr>
                                      <p:to>
                                        <p:strVal val="visible"/>
                                      </p:to>
                                    </p:set>
                                    <p:animEffect transition="in" filter="fade">
                                      <p:cBhvr>
                                        <p:cTn id="59" dur="500"/>
                                        <p:tgtEl>
                                          <p:spTgt spid="28">
                                            <p:txEl>
                                              <p:pRg st="2" end="2"/>
                                            </p:txEl>
                                          </p:spTgt>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nodeType="clickEffect">
                                  <p:stCondLst>
                                    <p:cond delay="0"/>
                                  </p:stCondLst>
                                  <p:childTnLst>
                                    <p:set>
                                      <p:cBhvr>
                                        <p:cTn id="63" dur="1" fill="hold">
                                          <p:stCondLst>
                                            <p:cond delay="0"/>
                                          </p:stCondLst>
                                        </p:cTn>
                                        <p:tgtEl>
                                          <p:spTgt spid="28">
                                            <p:txEl>
                                              <p:pRg st="3" end="3"/>
                                            </p:txEl>
                                          </p:spTgt>
                                        </p:tgtEl>
                                        <p:attrNameLst>
                                          <p:attrName>style.visibility</p:attrName>
                                        </p:attrNameLst>
                                      </p:cBhvr>
                                      <p:to>
                                        <p:strVal val="visible"/>
                                      </p:to>
                                    </p:set>
                                    <p:animEffect transition="in" filter="fade">
                                      <p:cBhvr>
                                        <p:cTn id="64" dur="500"/>
                                        <p:tgtEl>
                                          <p:spTgt spid="28">
                                            <p:txEl>
                                              <p:pRg st="3" end="3"/>
                                            </p:txEl>
                                          </p:spTgt>
                                        </p:tgtEl>
                                      </p:cBhvr>
                                    </p:animEffect>
                                  </p:childTnLst>
                                </p:cTn>
                              </p:par>
                            </p:childTnLst>
                          </p:cTn>
                        </p:par>
                      </p:childTnLst>
                    </p:cTn>
                  </p:par>
                  <p:par>
                    <p:cTn id="65" fill="hold">
                      <p:stCondLst>
                        <p:cond delay="indefinite"/>
                      </p:stCondLst>
                      <p:childTnLst>
                        <p:par>
                          <p:cTn id="66" fill="hold">
                            <p:stCondLst>
                              <p:cond delay="0"/>
                            </p:stCondLst>
                            <p:childTnLst>
                              <p:par>
                                <p:cTn id="67" presetID="10" presetClass="exit" presetSubtype="0" fill="hold" grpId="0" nodeType="clickEffect">
                                  <p:stCondLst>
                                    <p:cond delay="0"/>
                                  </p:stCondLst>
                                  <p:childTnLst>
                                    <p:animEffect transition="out" filter="fade">
                                      <p:cBhvr>
                                        <p:cTn id="68" dur="500"/>
                                        <p:tgtEl>
                                          <p:spTgt spid="28">
                                            <p:txEl>
                                              <p:pRg st="0" end="0"/>
                                            </p:txEl>
                                          </p:spTgt>
                                        </p:tgtEl>
                                      </p:cBhvr>
                                    </p:animEffect>
                                    <p:set>
                                      <p:cBhvr>
                                        <p:cTn id="69" dur="1" fill="hold">
                                          <p:stCondLst>
                                            <p:cond delay="499"/>
                                          </p:stCondLst>
                                        </p:cTn>
                                        <p:tgtEl>
                                          <p:spTgt spid="28">
                                            <p:txEl>
                                              <p:pRg st="0" end="0"/>
                                            </p:txEl>
                                          </p:spTgt>
                                        </p:tgtEl>
                                        <p:attrNameLst>
                                          <p:attrName>style.visibility</p:attrName>
                                        </p:attrNameLst>
                                      </p:cBhvr>
                                      <p:to>
                                        <p:strVal val="hidden"/>
                                      </p:to>
                                    </p:set>
                                  </p:childTnLst>
                                </p:cTn>
                              </p:par>
                              <p:par>
                                <p:cTn id="70" presetID="10" presetClass="exit" presetSubtype="0" fill="hold" grpId="0" nodeType="withEffect">
                                  <p:stCondLst>
                                    <p:cond delay="0"/>
                                  </p:stCondLst>
                                  <p:childTnLst>
                                    <p:animEffect transition="out" filter="fade">
                                      <p:cBhvr>
                                        <p:cTn id="71" dur="500"/>
                                        <p:tgtEl>
                                          <p:spTgt spid="28">
                                            <p:txEl>
                                              <p:pRg st="1" end="1"/>
                                            </p:txEl>
                                          </p:spTgt>
                                        </p:tgtEl>
                                      </p:cBhvr>
                                    </p:animEffect>
                                    <p:set>
                                      <p:cBhvr>
                                        <p:cTn id="72" dur="1" fill="hold">
                                          <p:stCondLst>
                                            <p:cond delay="499"/>
                                          </p:stCondLst>
                                        </p:cTn>
                                        <p:tgtEl>
                                          <p:spTgt spid="28">
                                            <p:txEl>
                                              <p:pRg st="1" end="1"/>
                                            </p:txEl>
                                          </p:spTgt>
                                        </p:tgtEl>
                                        <p:attrNameLst>
                                          <p:attrName>style.visibility</p:attrName>
                                        </p:attrNameLst>
                                      </p:cBhvr>
                                      <p:to>
                                        <p:strVal val="hidden"/>
                                      </p:to>
                                    </p:set>
                                  </p:childTnLst>
                                </p:cTn>
                              </p:par>
                              <p:par>
                                <p:cTn id="73" presetID="10" presetClass="exit" presetSubtype="0" fill="hold" grpId="0" nodeType="withEffect">
                                  <p:stCondLst>
                                    <p:cond delay="0"/>
                                  </p:stCondLst>
                                  <p:childTnLst>
                                    <p:animEffect transition="out" filter="fade">
                                      <p:cBhvr>
                                        <p:cTn id="74" dur="500"/>
                                        <p:tgtEl>
                                          <p:spTgt spid="28">
                                            <p:txEl>
                                              <p:pRg st="2" end="2"/>
                                            </p:txEl>
                                          </p:spTgt>
                                        </p:tgtEl>
                                      </p:cBhvr>
                                    </p:animEffect>
                                    <p:set>
                                      <p:cBhvr>
                                        <p:cTn id="75" dur="1" fill="hold">
                                          <p:stCondLst>
                                            <p:cond delay="499"/>
                                          </p:stCondLst>
                                        </p:cTn>
                                        <p:tgtEl>
                                          <p:spTgt spid="28">
                                            <p:txEl>
                                              <p:pRg st="2" end="2"/>
                                            </p:txEl>
                                          </p:spTgt>
                                        </p:tgtEl>
                                        <p:attrNameLst>
                                          <p:attrName>style.visibility</p:attrName>
                                        </p:attrNameLst>
                                      </p:cBhvr>
                                      <p:to>
                                        <p:strVal val="hidden"/>
                                      </p:to>
                                    </p:set>
                                  </p:childTnLst>
                                </p:cTn>
                              </p:par>
                              <p:par>
                                <p:cTn id="76" presetID="10" presetClass="exit" presetSubtype="0" fill="hold" grpId="0" nodeType="withEffect">
                                  <p:stCondLst>
                                    <p:cond delay="0"/>
                                  </p:stCondLst>
                                  <p:childTnLst>
                                    <p:animEffect transition="out" filter="fade">
                                      <p:cBhvr>
                                        <p:cTn id="77" dur="500"/>
                                        <p:tgtEl>
                                          <p:spTgt spid="28">
                                            <p:txEl>
                                              <p:pRg st="3" end="3"/>
                                            </p:txEl>
                                          </p:spTgt>
                                        </p:tgtEl>
                                      </p:cBhvr>
                                    </p:animEffect>
                                    <p:set>
                                      <p:cBhvr>
                                        <p:cTn id="78" dur="1" fill="hold">
                                          <p:stCondLst>
                                            <p:cond delay="499"/>
                                          </p:stCondLst>
                                        </p:cTn>
                                        <p:tgtEl>
                                          <p:spTgt spid="28">
                                            <p:txEl>
                                              <p:pRg st="3" end="3"/>
                                            </p:txEl>
                                          </p:spTgt>
                                        </p:tgtEl>
                                        <p:attrNameLst>
                                          <p:attrName>style.visibility</p:attrName>
                                        </p:attrNameLst>
                                      </p:cBhvr>
                                      <p:to>
                                        <p:strVal val="hidden"/>
                                      </p:to>
                                    </p:set>
                                  </p:childTnLst>
                                </p:cTn>
                              </p:par>
                            </p:childTnLst>
                          </p:cTn>
                        </p:par>
                        <p:par>
                          <p:cTn id="79" fill="hold">
                            <p:stCondLst>
                              <p:cond delay="500"/>
                            </p:stCondLst>
                            <p:childTnLst>
                              <p:par>
                                <p:cTn id="80" presetID="10" presetClass="entr" presetSubtype="0" fill="hold" nodeType="afterEffect">
                                  <p:stCondLst>
                                    <p:cond delay="0"/>
                                  </p:stCondLst>
                                  <p:childTnLst>
                                    <p:set>
                                      <p:cBhvr>
                                        <p:cTn id="81" dur="1" fill="hold">
                                          <p:stCondLst>
                                            <p:cond delay="0"/>
                                          </p:stCondLst>
                                        </p:cTn>
                                        <p:tgtEl>
                                          <p:spTgt spid="9"/>
                                        </p:tgtEl>
                                        <p:attrNameLst>
                                          <p:attrName>style.visibility</p:attrName>
                                        </p:attrNameLst>
                                      </p:cBhvr>
                                      <p:to>
                                        <p:strVal val="visible"/>
                                      </p:to>
                                    </p:set>
                                    <p:animEffect transition="in" filter="fade">
                                      <p:cBhvr>
                                        <p:cTn id="82" dur="500"/>
                                        <p:tgtEl>
                                          <p:spTgt spid="9"/>
                                        </p:tgtEl>
                                      </p:cBhvr>
                                    </p:animEffect>
                                  </p:childTnLst>
                                </p:cTn>
                              </p:par>
                            </p:childTnLst>
                          </p:cTn>
                        </p:par>
                        <p:par>
                          <p:cTn id="83" fill="hold">
                            <p:stCondLst>
                              <p:cond delay="1000"/>
                            </p:stCondLst>
                            <p:childTnLst>
                              <p:par>
                                <p:cTn id="84" presetID="22" presetClass="entr" presetSubtype="2" fill="hold" nodeType="afterEffect">
                                  <p:stCondLst>
                                    <p:cond delay="0"/>
                                  </p:stCondLst>
                                  <p:childTnLst>
                                    <p:set>
                                      <p:cBhvr>
                                        <p:cTn id="85" dur="1" fill="hold">
                                          <p:stCondLst>
                                            <p:cond delay="0"/>
                                          </p:stCondLst>
                                        </p:cTn>
                                        <p:tgtEl>
                                          <p:spTgt spid="49"/>
                                        </p:tgtEl>
                                        <p:attrNameLst>
                                          <p:attrName>style.visibility</p:attrName>
                                        </p:attrNameLst>
                                      </p:cBhvr>
                                      <p:to>
                                        <p:strVal val="visible"/>
                                      </p:to>
                                    </p:set>
                                    <p:animEffect transition="in" filter="wipe(right)">
                                      <p:cBhvr>
                                        <p:cTn id="86" dur="400"/>
                                        <p:tgtEl>
                                          <p:spTgt spid="49"/>
                                        </p:tgtEl>
                                      </p:cBhvr>
                                    </p:animEffect>
                                  </p:childTnLst>
                                </p:cTn>
                              </p:par>
                            </p:childTnLst>
                          </p:cTn>
                        </p:par>
                        <p:par>
                          <p:cTn id="87" fill="hold">
                            <p:stCondLst>
                              <p:cond delay="1400"/>
                            </p:stCondLst>
                            <p:childTnLst>
                              <p:par>
                                <p:cTn id="88" presetID="10" presetClass="entr" presetSubtype="0" fill="hold" nodeType="afterEffect">
                                  <p:stCondLst>
                                    <p:cond delay="0"/>
                                  </p:stCondLst>
                                  <p:childTnLst>
                                    <p:set>
                                      <p:cBhvr>
                                        <p:cTn id="89" dur="1" fill="hold">
                                          <p:stCondLst>
                                            <p:cond delay="0"/>
                                          </p:stCondLst>
                                        </p:cTn>
                                        <p:tgtEl>
                                          <p:spTgt spid="8"/>
                                        </p:tgtEl>
                                        <p:attrNameLst>
                                          <p:attrName>style.visibility</p:attrName>
                                        </p:attrNameLst>
                                      </p:cBhvr>
                                      <p:to>
                                        <p:strVal val="visible"/>
                                      </p:to>
                                    </p:set>
                                    <p:animEffect transition="in" filter="fade">
                                      <p:cBhvr>
                                        <p:cTn id="90" dur="500"/>
                                        <p:tgtEl>
                                          <p:spTgt spid="8"/>
                                        </p:tgtEl>
                                      </p:cBhvr>
                                    </p:animEffect>
                                  </p:childTnLst>
                                </p:cTn>
                              </p:par>
                            </p:childTnLst>
                          </p:cTn>
                        </p:par>
                        <p:par>
                          <p:cTn id="91" fill="hold">
                            <p:stCondLst>
                              <p:cond delay="1900"/>
                            </p:stCondLst>
                            <p:childTnLst>
                              <p:par>
                                <p:cTn id="92" presetID="22" presetClass="entr" presetSubtype="8" fill="hold" nodeType="afterEffect">
                                  <p:stCondLst>
                                    <p:cond delay="0"/>
                                  </p:stCondLst>
                                  <p:childTnLst>
                                    <p:set>
                                      <p:cBhvr>
                                        <p:cTn id="93" dur="1" fill="hold">
                                          <p:stCondLst>
                                            <p:cond delay="0"/>
                                          </p:stCondLst>
                                        </p:cTn>
                                        <p:tgtEl>
                                          <p:spTgt spid="50"/>
                                        </p:tgtEl>
                                        <p:attrNameLst>
                                          <p:attrName>style.visibility</p:attrName>
                                        </p:attrNameLst>
                                      </p:cBhvr>
                                      <p:to>
                                        <p:strVal val="visible"/>
                                      </p:to>
                                    </p:set>
                                    <p:animEffect transition="in" filter="wipe(left)">
                                      <p:cBhvr>
                                        <p:cTn id="94" dur="400"/>
                                        <p:tgtEl>
                                          <p:spTgt spid="50"/>
                                        </p:tgtEl>
                                      </p:cBhvr>
                                    </p:animEffect>
                                  </p:childTnLst>
                                </p:cTn>
                              </p:par>
                            </p:childTnLst>
                          </p:cTn>
                        </p:par>
                        <p:par>
                          <p:cTn id="95" fill="hold">
                            <p:stCondLst>
                              <p:cond delay="2300"/>
                            </p:stCondLst>
                            <p:childTnLst>
                              <p:par>
                                <p:cTn id="96" presetID="10" presetClass="entr" presetSubtype="0" fill="hold" nodeType="afterEffect">
                                  <p:stCondLst>
                                    <p:cond delay="0"/>
                                  </p:stCondLst>
                                  <p:childTnLst>
                                    <p:set>
                                      <p:cBhvr>
                                        <p:cTn id="97" dur="1" fill="hold">
                                          <p:stCondLst>
                                            <p:cond delay="0"/>
                                          </p:stCondLst>
                                        </p:cTn>
                                        <p:tgtEl>
                                          <p:spTgt spid="6"/>
                                        </p:tgtEl>
                                        <p:attrNameLst>
                                          <p:attrName>style.visibility</p:attrName>
                                        </p:attrNameLst>
                                      </p:cBhvr>
                                      <p:to>
                                        <p:strVal val="visible"/>
                                      </p:to>
                                    </p:set>
                                    <p:animEffect transition="in" filter="fade">
                                      <p:cBhvr>
                                        <p:cTn id="98" dur="500"/>
                                        <p:tgtEl>
                                          <p:spTgt spid="6"/>
                                        </p:tgtEl>
                                      </p:cBhvr>
                                    </p:animEffect>
                                  </p:childTnLst>
                                </p:cTn>
                              </p:par>
                            </p:childTnLst>
                          </p:cTn>
                        </p:par>
                        <p:par>
                          <p:cTn id="99" fill="hold">
                            <p:stCondLst>
                              <p:cond delay="2800"/>
                            </p:stCondLst>
                            <p:childTnLst>
                              <p:par>
                                <p:cTn id="100" presetID="22" presetClass="entr" presetSubtype="2" fill="hold" nodeType="afterEffect">
                                  <p:stCondLst>
                                    <p:cond delay="0"/>
                                  </p:stCondLst>
                                  <p:childTnLst>
                                    <p:set>
                                      <p:cBhvr>
                                        <p:cTn id="101" dur="1" fill="hold">
                                          <p:stCondLst>
                                            <p:cond delay="0"/>
                                          </p:stCondLst>
                                        </p:cTn>
                                        <p:tgtEl>
                                          <p:spTgt spid="54"/>
                                        </p:tgtEl>
                                        <p:attrNameLst>
                                          <p:attrName>style.visibility</p:attrName>
                                        </p:attrNameLst>
                                      </p:cBhvr>
                                      <p:to>
                                        <p:strVal val="visible"/>
                                      </p:to>
                                    </p:set>
                                    <p:animEffect transition="in" filter="wipe(right)">
                                      <p:cBhvr>
                                        <p:cTn id="102" dur="400"/>
                                        <p:tgtEl>
                                          <p:spTgt spid="54"/>
                                        </p:tgtEl>
                                      </p:cBhvr>
                                    </p:animEffect>
                                  </p:childTnLst>
                                </p:cTn>
                              </p:par>
                            </p:childTnLst>
                          </p:cTn>
                        </p:par>
                        <p:par>
                          <p:cTn id="103" fill="hold">
                            <p:stCondLst>
                              <p:cond delay="3200"/>
                            </p:stCondLst>
                            <p:childTnLst>
                              <p:par>
                                <p:cTn id="104" presetID="10" presetClass="entr" presetSubtype="0" fill="hold" nodeType="afterEffect">
                                  <p:stCondLst>
                                    <p:cond delay="0"/>
                                  </p:stCondLst>
                                  <p:childTnLst>
                                    <p:set>
                                      <p:cBhvr>
                                        <p:cTn id="105" dur="1" fill="hold">
                                          <p:stCondLst>
                                            <p:cond delay="0"/>
                                          </p:stCondLst>
                                        </p:cTn>
                                        <p:tgtEl>
                                          <p:spTgt spid="11"/>
                                        </p:tgtEl>
                                        <p:attrNameLst>
                                          <p:attrName>style.visibility</p:attrName>
                                        </p:attrNameLst>
                                      </p:cBhvr>
                                      <p:to>
                                        <p:strVal val="visible"/>
                                      </p:to>
                                    </p:set>
                                    <p:animEffect transition="in" filter="fade">
                                      <p:cBhvr>
                                        <p:cTn id="106" dur="500"/>
                                        <p:tgtEl>
                                          <p:spTgt spid="11"/>
                                        </p:tgtEl>
                                      </p:cBhvr>
                                    </p:animEffect>
                                  </p:childTnLst>
                                </p:cTn>
                              </p:par>
                            </p:childTnLst>
                          </p:cTn>
                        </p:par>
                        <p:par>
                          <p:cTn id="107" fill="hold">
                            <p:stCondLst>
                              <p:cond delay="3700"/>
                            </p:stCondLst>
                            <p:childTnLst>
                              <p:par>
                                <p:cTn id="108" presetID="22" presetClass="entr" presetSubtype="8" fill="hold" nodeType="afterEffect">
                                  <p:stCondLst>
                                    <p:cond delay="0"/>
                                  </p:stCondLst>
                                  <p:childTnLst>
                                    <p:set>
                                      <p:cBhvr>
                                        <p:cTn id="109" dur="1" fill="hold">
                                          <p:stCondLst>
                                            <p:cond delay="0"/>
                                          </p:stCondLst>
                                        </p:cTn>
                                        <p:tgtEl>
                                          <p:spTgt spid="55"/>
                                        </p:tgtEl>
                                        <p:attrNameLst>
                                          <p:attrName>style.visibility</p:attrName>
                                        </p:attrNameLst>
                                      </p:cBhvr>
                                      <p:to>
                                        <p:strVal val="visible"/>
                                      </p:to>
                                    </p:set>
                                    <p:animEffect transition="in" filter="wipe(left)">
                                      <p:cBhvr>
                                        <p:cTn id="110" dur="400"/>
                                        <p:tgtEl>
                                          <p:spTgt spid="55"/>
                                        </p:tgtEl>
                                      </p:cBhvr>
                                    </p:animEffect>
                                  </p:childTnLst>
                                </p:cTn>
                              </p:par>
                            </p:childTnLst>
                          </p:cTn>
                        </p:par>
                        <p:par>
                          <p:cTn id="111" fill="hold">
                            <p:stCondLst>
                              <p:cond delay="4100"/>
                            </p:stCondLst>
                            <p:childTnLst>
                              <p:par>
                                <p:cTn id="112" presetID="10" presetClass="entr" presetSubtype="0" fill="hold" nodeType="afterEffect">
                                  <p:stCondLst>
                                    <p:cond delay="0"/>
                                  </p:stCondLst>
                                  <p:childTnLst>
                                    <p:set>
                                      <p:cBhvr>
                                        <p:cTn id="113" dur="1" fill="hold">
                                          <p:stCondLst>
                                            <p:cond delay="0"/>
                                          </p:stCondLst>
                                        </p:cTn>
                                        <p:tgtEl>
                                          <p:spTgt spid="17"/>
                                        </p:tgtEl>
                                        <p:attrNameLst>
                                          <p:attrName>style.visibility</p:attrName>
                                        </p:attrNameLst>
                                      </p:cBhvr>
                                      <p:to>
                                        <p:strVal val="visible"/>
                                      </p:to>
                                    </p:set>
                                    <p:animEffect transition="in" filter="fade">
                                      <p:cBhvr>
                                        <p:cTn id="114"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8" grpId="0" build="allAtOnce"/>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solidFill>
                  <a:srgbClr val="0175B0"/>
                </a:solidFill>
                <a:latin typeface="+mn-lt"/>
              </a:rPr>
              <a:t>We Need to Stop!</a:t>
            </a:r>
          </a:p>
        </p:txBody>
      </p:sp>
      <p:sp>
        <p:nvSpPr>
          <p:cNvPr id="5" name="Rectangle 4"/>
          <p:cNvSpPr/>
          <p:nvPr/>
        </p:nvSpPr>
        <p:spPr>
          <a:xfrm>
            <a:off x="755650" y="1338992"/>
            <a:ext cx="7632700" cy="1046440"/>
          </a:xfrm>
          <a:prstGeom prst="rect">
            <a:avLst/>
          </a:prstGeom>
        </p:spPr>
        <p:txBody>
          <a:bodyPr wrap="square" lIns="0" tIns="0" rIns="0" bIns="0">
            <a:spAutoFit/>
          </a:bodyPr>
          <a:lstStyle/>
          <a:p>
            <a:r>
              <a:rPr lang="en-GB" sz="1700" dirty="0"/>
              <a:t>People are causing lots of harm to our oceans and their living things. This means that our weather, or climate, is changing. Harmful gases are very damaging to our </a:t>
            </a:r>
            <a:r>
              <a:rPr lang="en-GB" sz="1700" b="1" dirty="0"/>
              <a:t>climate</a:t>
            </a:r>
            <a:r>
              <a:rPr lang="en-GB" sz="1700" dirty="0"/>
              <a:t>. These gases are produced by cars, vehicles and the factories that make some of our toys. </a:t>
            </a:r>
          </a:p>
        </p:txBody>
      </p:sp>
      <p:pic>
        <p:nvPicPr>
          <p:cNvPr id="2" name="Picture 1"/>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1028307" y="2747601"/>
            <a:ext cx="7087386" cy="4110399"/>
          </a:xfrm>
          <a:prstGeom prst="rect">
            <a:avLst/>
          </a:prstGeom>
        </p:spPr>
      </p:pic>
      <p:sp>
        <p:nvSpPr>
          <p:cNvPr id="23" name="Rectangle 22"/>
          <p:cNvSpPr/>
          <p:nvPr/>
        </p:nvSpPr>
        <p:spPr>
          <a:xfrm>
            <a:off x="755650" y="1338992"/>
            <a:ext cx="7632700" cy="1046440"/>
          </a:xfrm>
          <a:prstGeom prst="rect">
            <a:avLst/>
          </a:prstGeom>
        </p:spPr>
        <p:txBody>
          <a:bodyPr wrap="square" lIns="0" tIns="0" rIns="0" bIns="0">
            <a:spAutoFit/>
          </a:bodyPr>
          <a:lstStyle/>
          <a:p>
            <a:r>
              <a:rPr lang="en-US" sz="1700" dirty="0">
                <a:cs typeface="Twinkl"/>
              </a:rPr>
              <a:t>When these harmful gases rise up into the air, they get trapped in the layer protecting our Earth from the Sun (called the </a:t>
            </a:r>
            <a:r>
              <a:rPr lang="en-US" sz="1700" b="1" dirty="0">
                <a:cs typeface="Twinkl"/>
              </a:rPr>
              <a:t>atmosphere</a:t>
            </a:r>
            <a:r>
              <a:rPr lang="en-US" sz="1700" dirty="0">
                <a:cs typeface="Twinkl"/>
              </a:rPr>
              <a:t>). When the Sun shines onto the layer of gases, they get hotter and hotter and heat up our Earth too much. This is called </a:t>
            </a:r>
            <a:r>
              <a:rPr lang="en-US" sz="1700" b="1" dirty="0">
                <a:cs typeface="Twinkl"/>
              </a:rPr>
              <a:t>global warming</a:t>
            </a:r>
            <a:r>
              <a:rPr lang="en-US" sz="1700" dirty="0">
                <a:cs typeface="Twinkl"/>
              </a:rPr>
              <a:t>. </a:t>
            </a:r>
          </a:p>
        </p:txBody>
      </p:sp>
      <p:grpSp>
        <p:nvGrpSpPr>
          <p:cNvPr id="7" name="Group 6"/>
          <p:cNvGrpSpPr/>
          <p:nvPr/>
        </p:nvGrpSpPr>
        <p:grpSpPr>
          <a:xfrm>
            <a:off x="2166675" y="2515147"/>
            <a:ext cx="4810650" cy="3682454"/>
            <a:chOff x="2004018" y="2747601"/>
            <a:chExt cx="5138400" cy="3933340"/>
          </a:xfrm>
        </p:grpSpPr>
        <p:pic>
          <p:nvPicPr>
            <p:cNvPr id="29" name="Picture 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004018" y="2747601"/>
              <a:ext cx="5138400" cy="3933340"/>
            </a:xfrm>
            <a:prstGeom prst="rect">
              <a:avLst/>
            </a:prstGeom>
          </p:spPr>
        </p:pic>
        <p:pic>
          <p:nvPicPr>
            <p:cNvPr id="32" name="Picture 3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175396" y="2883789"/>
              <a:ext cx="4793208" cy="3568658"/>
            </a:xfrm>
            <a:prstGeom prst="rect">
              <a:avLst/>
            </a:prstGeom>
          </p:spPr>
        </p:pic>
      </p:grpSp>
    </p:spTree>
    <p:extLst>
      <p:ext uri="{BB962C8B-B14F-4D97-AF65-F5344CB8AC3E}">
        <p14:creationId xmlns:p14="http://schemas.microsoft.com/office/powerpoint/2010/main" val="3183095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5">
                                            <p:txEl>
                                              <p:pRg st="0" end="0"/>
                                            </p:txEl>
                                          </p:spTgt>
                                        </p:tgtEl>
                                      </p:cBhvr>
                                    </p:animEffect>
                                    <p:set>
                                      <p:cBhvr>
                                        <p:cTn id="7" dur="1" fill="hold">
                                          <p:stCondLst>
                                            <p:cond delay="499"/>
                                          </p:stCondLst>
                                        </p:cTn>
                                        <p:tgtEl>
                                          <p:spTgt spid="5">
                                            <p:txEl>
                                              <p:pRg st="0" end="0"/>
                                            </p:txEl>
                                          </p:spTgt>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23">
                                            <p:txEl>
                                              <p:pRg st="0" end="0"/>
                                            </p:txEl>
                                          </p:spTgt>
                                        </p:tgtEl>
                                        <p:attrNameLst>
                                          <p:attrName>style.visibility</p:attrName>
                                        </p:attrNameLst>
                                      </p:cBhvr>
                                      <p:to>
                                        <p:strVal val="visible"/>
                                      </p:to>
                                    </p:set>
                                    <p:animEffect transition="in" filter="fade">
                                      <p:cBhvr>
                                        <p:cTn id="10" dur="500"/>
                                        <p:tgtEl>
                                          <p:spTgt spid="23">
                                            <p:txEl>
                                              <p:pRg st="0" end="0"/>
                                            </p:txEl>
                                          </p:spTgt>
                                        </p:tgtEl>
                                      </p:cBhvr>
                                    </p:animEffect>
                                  </p:childTnLst>
                                </p:cTn>
                              </p:par>
                              <p:par>
                                <p:cTn id="11" presetID="1" presetClass="exit" presetSubtype="0" fill="hold" nodeType="withEffect">
                                  <p:stCondLst>
                                    <p:cond delay="0"/>
                                  </p:stCondLst>
                                  <p:childTnLst>
                                    <p:set>
                                      <p:cBhvr>
                                        <p:cTn id="12" dur="1" fill="hold">
                                          <p:stCondLst>
                                            <p:cond delay="0"/>
                                          </p:stCondLst>
                                        </p:cTn>
                                        <p:tgtEl>
                                          <p:spTgt spid="2"/>
                                        </p:tgtEl>
                                        <p:attrNameLst>
                                          <p:attrName>style.visibility</p:attrName>
                                        </p:attrNameLst>
                                      </p:cBhvr>
                                      <p:to>
                                        <p:strVal val="hidden"/>
                                      </p:to>
                                    </p:set>
                                  </p:childTnLst>
                                </p:cTn>
                              </p:par>
                              <p:par>
                                <p:cTn id="13" presetID="10" presetClass="entr" presetSubtype="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build="allAtOnce"/>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solidFill>
                  <a:srgbClr val="0175B0"/>
                </a:solidFill>
                <a:latin typeface="+mn-lt"/>
              </a:rPr>
              <a:t>We Need to Stop!</a:t>
            </a:r>
          </a:p>
        </p:txBody>
      </p:sp>
      <p:sp>
        <p:nvSpPr>
          <p:cNvPr id="5" name="Rectangle 4"/>
          <p:cNvSpPr/>
          <p:nvPr/>
        </p:nvSpPr>
        <p:spPr>
          <a:xfrm>
            <a:off x="1010536" y="1730629"/>
            <a:ext cx="5695063" cy="784830"/>
          </a:xfrm>
          <a:prstGeom prst="rect">
            <a:avLst/>
          </a:prstGeom>
        </p:spPr>
        <p:txBody>
          <a:bodyPr wrap="square" lIns="0" tIns="0" rIns="0" bIns="0">
            <a:spAutoFit/>
          </a:bodyPr>
          <a:lstStyle/>
          <a:p>
            <a:r>
              <a:rPr lang="en-GB" sz="1700" dirty="0"/>
              <a:t>Global warming isn’t good for our Earth as it heats everything up. It causes ice to melt in the Antarctic and sometimes this causes floods in other parts of the world.</a:t>
            </a:r>
          </a:p>
        </p:txBody>
      </p:sp>
      <p:pic>
        <p:nvPicPr>
          <p:cNvPr id="3" name="Picture 2"/>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6497927" y="1047404"/>
            <a:ext cx="1890423" cy="1890423"/>
          </a:xfrm>
          <a:prstGeom prst="ellipse">
            <a:avLst/>
          </a:prstGeom>
        </p:spPr>
      </p:pic>
      <p:pic>
        <p:nvPicPr>
          <p:cNvPr id="11" name="Picture 1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20913829">
            <a:off x="5640136" y="1365632"/>
            <a:ext cx="908199" cy="241637"/>
          </a:xfrm>
          <a:prstGeom prst="rect">
            <a:avLst/>
          </a:prstGeom>
        </p:spPr>
      </p:pic>
      <p:sp>
        <p:nvSpPr>
          <p:cNvPr id="12" name="Rectangle 11"/>
          <p:cNvSpPr/>
          <p:nvPr/>
        </p:nvSpPr>
        <p:spPr>
          <a:xfrm>
            <a:off x="1010536" y="2683378"/>
            <a:ext cx="5198468" cy="1046440"/>
          </a:xfrm>
          <a:prstGeom prst="rect">
            <a:avLst/>
          </a:prstGeom>
        </p:spPr>
        <p:txBody>
          <a:bodyPr wrap="square" lIns="0" tIns="0" rIns="0" bIns="0">
            <a:spAutoFit/>
          </a:bodyPr>
          <a:lstStyle/>
          <a:p>
            <a:r>
              <a:rPr lang="en-GB" sz="1700" dirty="0"/>
              <a:t>Flooding and rising sea levels means that beaches become smaller. This poses a danger to many animals, such as the loggerhead sea turtle, which lays its eggs in a nest on the beach.</a:t>
            </a:r>
          </a:p>
        </p:txBody>
      </p:sp>
      <p:pic>
        <p:nvPicPr>
          <p:cNvPr id="16" name="Picture 1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5692722" flipV="1">
            <a:off x="184808" y="2249384"/>
            <a:ext cx="1018313" cy="222631"/>
          </a:xfrm>
          <a:prstGeom prst="rect">
            <a:avLst/>
          </a:prstGeom>
        </p:spPr>
      </p:pic>
      <p:pic>
        <p:nvPicPr>
          <p:cNvPr id="17" name="Picture 1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5692722" flipV="1">
            <a:off x="184808" y="3806787"/>
            <a:ext cx="1018313" cy="222631"/>
          </a:xfrm>
          <a:prstGeom prst="rect">
            <a:avLst/>
          </a:prstGeom>
        </p:spPr>
      </p:pic>
      <p:pic>
        <p:nvPicPr>
          <p:cNvPr id="8" name="Picture 7"/>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6497927" y="3096852"/>
            <a:ext cx="1890423" cy="1890423"/>
          </a:xfrm>
          <a:prstGeom prst="ellipse">
            <a:avLst/>
          </a:prstGeom>
        </p:spPr>
      </p:pic>
      <p:pic>
        <p:nvPicPr>
          <p:cNvPr id="4" name="Picture 3"/>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502445" y="4247748"/>
            <a:ext cx="3101805" cy="1947833"/>
          </a:xfrm>
          <a:prstGeom prst="rect">
            <a:avLst/>
          </a:prstGeom>
        </p:spPr>
      </p:pic>
      <p:pic>
        <p:nvPicPr>
          <p:cNvPr id="24" name="Picture 2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795259" flipV="1">
            <a:off x="5360384" y="3741408"/>
            <a:ext cx="955828" cy="254308"/>
          </a:xfrm>
          <a:prstGeom prst="rect">
            <a:avLst/>
          </a:prstGeom>
        </p:spPr>
      </p:pic>
      <p:sp>
        <p:nvSpPr>
          <p:cNvPr id="25" name="Rectangle 24"/>
          <p:cNvSpPr/>
          <p:nvPr/>
        </p:nvSpPr>
        <p:spPr>
          <a:xfrm>
            <a:off x="1010536" y="3955057"/>
            <a:ext cx="4614660" cy="1831271"/>
          </a:xfrm>
          <a:prstGeom prst="rect">
            <a:avLst/>
          </a:prstGeom>
        </p:spPr>
        <p:txBody>
          <a:bodyPr wrap="square" lIns="0" tIns="0" rIns="0" bIns="0">
            <a:spAutoFit/>
          </a:bodyPr>
          <a:lstStyle/>
          <a:p>
            <a:r>
              <a:rPr lang="en-GB" sz="1700" dirty="0"/>
              <a:t>Additionally, the nests need to be the perfect temperature, as this affects whether the turtles will grow to become male or female. If the temperature keeps rising, more female turtles will be born than males. This increases the risk of this wonderful, already vulnerable species, becoming extinct.</a:t>
            </a:r>
          </a:p>
        </p:txBody>
      </p:sp>
      <p:pic>
        <p:nvPicPr>
          <p:cNvPr id="26" name="Picture 2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795259" flipV="1">
            <a:off x="4501776" y="5692401"/>
            <a:ext cx="955828" cy="254308"/>
          </a:xfrm>
          <a:prstGeom prst="rect">
            <a:avLst/>
          </a:prstGeom>
        </p:spPr>
      </p:pic>
    </p:spTree>
    <p:extLst>
      <p:ext uri="{BB962C8B-B14F-4D97-AF65-F5344CB8AC3E}">
        <p14:creationId xmlns:p14="http://schemas.microsoft.com/office/powerpoint/2010/main" val="2483459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left)">
                                      <p:cBhvr>
                                        <p:cTn id="11" dur="400"/>
                                        <p:tgtEl>
                                          <p:spTgt spid="11"/>
                                        </p:tgtEl>
                                      </p:cBhvr>
                                    </p:animEffect>
                                  </p:childTnLst>
                                </p:cTn>
                              </p:par>
                            </p:childTnLst>
                          </p:cTn>
                        </p:par>
                        <p:par>
                          <p:cTn id="12" fill="hold">
                            <p:stCondLst>
                              <p:cond delay="900"/>
                            </p:stCondLst>
                            <p:childTnLst>
                              <p:par>
                                <p:cTn id="13" presetID="10" presetClass="entr" presetSubtype="0"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1" fill="hold" nodeType="click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wipe(up)">
                                      <p:cBhvr>
                                        <p:cTn id="20" dur="400"/>
                                        <p:tgtEl>
                                          <p:spTgt spid="16"/>
                                        </p:tgtEl>
                                      </p:cBhvr>
                                    </p:animEffect>
                                  </p:childTnLst>
                                </p:cTn>
                              </p:par>
                            </p:childTnLst>
                          </p:cTn>
                        </p:par>
                        <p:par>
                          <p:cTn id="21" fill="hold">
                            <p:stCondLst>
                              <p:cond delay="400"/>
                            </p:stCondLst>
                            <p:childTnLst>
                              <p:par>
                                <p:cTn id="22" presetID="10" presetClass="entr" presetSubtype="0"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500"/>
                                        <p:tgtEl>
                                          <p:spTgt spid="12"/>
                                        </p:tgtEl>
                                      </p:cBhvr>
                                    </p:animEffect>
                                  </p:childTnLst>
                                </p:cTn>
                              </p:par>
                            </p:childTnLst>
                          </p:cTn>
                        </p:par>
                        <p:par>
                          <p:cTn id="25" fill="hold">
                            <p:stCondLst>
                              <p:cond delay="900"/>
                            </p:stCondLst>
                            <p:childTnLst>
                              <p:par>
                                <p:cTn id="26" presetID="22" presetClass="entr" presetSubtype="8" fill="hold" nodeType="after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wipe(left)">
                                      <p:cBhvr>
                                        <p:cTn id="28" dur="400"/>
                                        <p:tgtEl>
                                          <p:spTgt spid="24"/>
                                        </p:tgtEl>
                                      </p:cBhvr>
                                    </p:animEffect>
                                  </p:childTnLst>
                                </p:cTn>
                              </p:par>
                            </p:childTnLst>
                          </p:cTn>
                        </p:par>
                        <p:par>
                          <p:cTn id="29" fill="hold">
                            <p:stCondLst>
                              <p:cond delay="1300"/>
                            </p:stCondLst>
                            <p:childTnLst>
                              <p:par>
                                <p:cTn id="30" presetID="10" presetClass="entr" presetSubtype="0" fill="hold" nodeType="after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1" fill="hold" nodeType="click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wipe(up)">
                                      <p:cBhvr>
                                        <p:cTn id="37" dur="400"/>
                                        <p:tgtEl>
                                          <p:spTgt spid="17"/>
                                        </p:tgtEl>
                                      </p:cBhvr>
                                    </p:animEffect>
                                  </p:childTnLst>
                                </p:cTn>
                              </p:par>
                            </p:childTnLst>
                          </p:cTn>
                        </p:par>
                        <p:par>
                          <p:cTn id="38" fill="hold">
                            <p:stCondLst>
                              <p:cond delay="400"/>
                            </p:stCondLst>
                            <p:childTnLst>
                              <p:par>
                                <p:cTn id="39" presetID="10" presetClass="entr" presetSubtype="0" fill="hold" grpId="0" nodeType="afterEffect">
                                  <p:stCondLst>
                                    <p:cond delay="0"/>
                                  </p:stCondLst>
                                  <p:childTnLst>
                                    <p:set>
                                      <p:cBhvr>
                                        <p:cTn id="40" dur="1" fill="hold">
                                          <p:stCondLst>
                                            <p:cond delay="0"/>
                                          </p:stCondLst>
                                        </p:cTn>
                                        <p:tgtEl>
                                          <p:spTgt spid="25"/>
                                        </p:tgtEl>
                                        <p:attrNameLst>
                                          <p:attrName>style.visibility</p:attrName>
                                        </p:attrNameLst>
                                      </p:cBhvr>
                                      <p:to>
                                        <p:strVal val="visible"/>
                                      </p:to>
                                    </p:set>
                                    <p:animEffect transition="in" filter="fade">
                                      <p:cBhvr>
                                        <p:cTn id="41" dur="500"/>
                                        <p:tgtEl>
                                          <p:spTgt spid="25"/>
                                        </p:tgtEl>
                                      </p:cBhvr>
                                    </p:animEffect>
                                  </p:childTnLst>
                                </p:cTn>
                              </p:par>
                            </p:childTnLst>
                          </p:cTn>
                        </p:par>
                        <p:par>
                          <p:cTn id="42" fill="hold">
                            <p:stCondLst>
                              <p:cond delay="900"/>
                            </p:stCondLst>
                            <p:childTnLst>
                              <p:par>
                                <p:cTn id="43" presetID="22" presetClass="entr" presetSubtype="8" fill="hold" nodeType="afterEffect">
                                  <p:stCondLst>
                                    <p:cond delay="0"/>
                                  </p:stCondLst>
                                  <p:childTnLst>
                                    <p:set>
                                      <p:cBhvr>
                                        <p:cTn id="44" dur="1" fill="hold">
                                          <p:stCondLst>
                                            <p:cond delay="0"/>
                                          </p:stCondLst>
                                        </p:cTn>
                                        <p:tgtEl>
                                          <p:spTgt spid="26"/>
                                        </p:tgtEl>
                                        <p:attrNameLst>
                                          <p:attrName>style.visibility</p:attrName>
                                        </p:attrNameLst>
                                      </p:cBhvr>
                                      <p:to>
                                        <p:strVal val="visible"/>
                                      </p:to>
                                    </p:set>
                                    <p:animEffect transition="in" filter="wipe(left)">
                                      <p:cBhvr>
                                        <p:cTn id="45" dur="400"/>
                                        <p:tgtEl>
                                          <p:spTgt spid="26"/>
                                        </p:tgtEl>
                                      </p:cBhvr>
                                    </p:animEffect>
                                  </p:childTnLst>
                                </p:cTn>
                              </p:par>
                              <p:par>
                                <p:cTn id="46" presetID="10" presetClass="entr" presetSubtype="0" fill="hold" nodeType="withEffect">
                                  <p:stCondLst>
                                    <p:cond delay="0"/>
                                  </p:stCondLst>
                                  <p:childTnLst>
                                    <p:set>
                                      <p:cBhvr>
                                        <p:cTn id="47" dur="1" fill="hold">
                                          <p:stCondLst>
                                            <p:cond delay="0"/>
                                          </p:stCondLst>
                                        </p:cTn>
                                        <p:tgtEl>
                                          <p:spTgt spid="4"/>
                                        </p:tgtEl>
                                        <p:attrNameLst>
                                          <p:attrName>style.visibility</p:attrName>
                                        </p:attrNameLst>
                                      </p:cBhvr>
                                      <p:to>
                                        <p:strVal val="visible"/>
                                      </p:to>
                                    </p:set>
                                    <p:animEffect transition="in" filter="fade">
                                      <p:cBhvr>
                                        <p:cTn id="4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2" grpId="0"/>
      <p:bldP spid="2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solidFill>
                  <a:srgbClr val="0175B0"/>
                </a:solidFill>
                <a:latin typeface="+mn-lt"/>
              </a:rPr>
              <a:t>How Can You Help?</a:t>
            </a:r>
          </a:p>
        </p:txBody>
      </p:sp>
      <p:sp>
        <p:nvSpPr>
          <p:cNvPr id="5" name="Rectangle 4"/>
          <p:cNvSpPr/>
          <p:nvPr/>
        </p:nvSpPr>
        <p:spPr>
          <a:xfrm>
            <a:off x="755650" y="1338992"/>
            <a:ext cx="7632700" cy="261610"/>
          </a:xfrm>
          <a:prstGeom prst="rect">
            <a:avLst/>
          </a:prstGeom>
        </p:spPr>
        <p:txBody>
          <a:bodyPr wrap="square" lIns="0" tIns="0" rIns="0" bIns="0">
            <a:spAutoFit/>
          </a:bodyPr>
          <a:lstStyle/>
          <a:p>
            <a:r>
              <a:rPr lang="en-GB" sz="1700" dirty="0"/>
              <a:t>There are lots of ways we can help protect our beautiful blue planet:</a:t>
            </a:r>
          </a:p>
        </p:txBody>
      </p:sp>
      <p:pic>
        <p:nvPicPr>
          <p:cNvPr id="26" name="Picture 2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11703088" flipH="1" flipV="1">
            <a:off x="2465921" y="1800741"/>
            <a:ext cx="906611" cy="198210"/>
          </a:xfrm>
          <a:prstGeom prst="rect">
            <a:avLst/>
          </a:prstGeom>
        </p:spPr>
      </p:pic>
      <p:sp>
        <p:nvSpPr>
          <p:cNvPr id="23" name="Rectangle 22"/>
          <p:cNvSpPr/>
          <p:nvPr/>
        </p:nvSpPr>
        <p:spPr>
          <a:xfrm>
            <a:off x="2455736" y="2199089"/>
            <a:ext cx="2435225" cy="523220"/>
          </a:xfrm>
          <a:prstGeom prst="rect">
            <a:avLst/>
          </a:prstGeom>
        </p:spPr>
        <p:txBody>
          <a:bodyPr wrap="square" lIns="0" tIns="0" rIns="0" bIns="0">
            <a:spAutoFit/>
          </a:bodyPr>
          <a:lstStyle/>
          <a:p>
            <a:pPr algn="ctr"/>
            <a:r>
              <a:rPr lang="en-GB" sz="1700" b="1" dirty="0"/>
              <a:t>Recycle things, rather than throw them away.</a:t>
            </a:r>
          </a:p>
        </p:txBody>
      </p:sp>
      <p:pic>
        <p:nvPicPr>
          <p:cNvPr id="6" name="Picture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96257" y="1674944"/>
            <a:ext cx="1440543" cy="1776591"/>
          </a:xfrm>
          <a:prstGeom prst="rect">
            <a:avLst/>
          </a:prstGeom>
        </p:spPr>
      </p:pic>
      <p:pic>
        <p:nvPicPr>
          <p:cNvPr id="27" name="Picture 26"/>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19977040" flipH="1" flipV="1">
            <a:off x="3378201" y="4421635"/>
            <a:ext cx="906611" cy="198210"/>
          </a:xfrm>
          <a:prstGeom prst="rect">
            <a:avLst/>
          </a:prstGeom>
        </p:spPr>
      </p:pic>
      <p:sp>
        <p:nvSpPr>
          <p:cNvPr id="29" name="Rectangle 28"/>
          <p:cNvSpPr/>
          <p:nvPr/>
        </p:nvSpPr>
        <p:spPr>
          <a:xfrm>
            <a:off x="755650" y="3687737"/>
            <a:ext cx="2735389" cy="1046440"/>
          </a:xfrm>
          <a:prstGeom prst="rect">
            <a:avLst/>
          </a:prstGeom>
        </p:spPr>
        <p:txBody>
          <a:bodyPr wrap="square" lIns="0" tIns="0" rIns="0" bIns="0">
            <a:spAutoFit/>
          </a:bodyPr>
          <a:lstStyle/>
          <a:p>
            <a:pPr algn="ctr"/>
            <a:r>
              <a:rPr lang="en-GB" sz="1700" b="1" dirty="0"/>
              <a:t>Eat sustainable fish (that means fish that isn’t allowed to be overfished, so we don’t run out). </a:t>
            </a:r>
          </a:p>
        </p:txBody>
      </p:sp>
      <p:pic>
        <p:nvPicPr>
          <p:cNvPr id="8" name="Picture 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446239" y="2808129"/>
            <a:ext cx="1876425" cy="1345213"/>
          </a:xfrm>
          <a:prstGeom prst="rect">
            <a:avLst/>
          </a:prstGeom>
        </p:spPr>
      </p:pic>
      <p:pic>
        <p:nvPicPr>
          <p:cNvPr id="32" name="Picture 3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15719783" flipH="1" flipV="1">
            <a:off x="7398692" y="2709024"/>
            <a:ext cx="906611" cy="198210"/>
          </a:xfrm>
          <a:prstGeom prst="rect">
            <a:avLst/>
          </a:prstGeom>
        </p:spPr>
      </p:pic>
      <p:sp>
        <p:nvSpPr>
          <p:cNvPr id="36" name="Rectangle 35"/>
          <p:cNvSpPr/>
          <p:nvPr/>
        </p:nvSpPr>
        <p:spPr>
          <a:xfrm>
            <a:off x="5694236" y="3302129"/>
            <a:ext cx="2409069" cy="1308050"/>
          </a:xfrm>
          <a:prstGeom prst="rect">
            <a:avLst/>
          </a:prstGeom>
        </p:spPr>
        <p:txBody>
          <a:bodyPr wrap="square" lIns="0" tIns="0" rIns="0" bIns="0">
            <a:spAutoFit/>
          </a:bodyPr>
          <a:lstStyle/>
          <a:p>
            <a:pPr algn="ctr"/>
            <a:r>
              <a:rPr lang="en-GB" sz="1700" b="1" dirty="0"/>
              <a:t>Stop using lots of plastics that could end up in the seas (even wet wipes can contain small amounts of plastic).</a:t>
            </a:r>
          </a:p>
        </p:txBody>
      </p:sp>
      <p:grpSp>
        <p:nvGrpSpPr>
          <p:cNvPr id="13" name="Group 12"/>
          <p:cNvGrpSpPr/>
          <p:nvPr/>
        </p:nvGrpSpPr>
        <p:grpSpPr>
          <a:xfrm>
            <a:off x="5686776" y="1686655"/>
            <a:ext cx="2276002" cy="1494556"/>
            <a:chOff x="5686776" y="1686655"/>
            <a:chExt cx="2276002" cy="1494556"/>
          </a:xfrm>
        </p:grpSpPr>
        <p:pic>
          <p:nvPicPr>
            <p:cNvPr id="9" name="Picture 8"/>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897056" y="1723332"/>
              <a:ext cx="1065722" cy="1244215"/>
            </a:xfrm>
            <a:prstGeom prst="rect">
              <a:avLst/>
            </a:prstGeom>
          </p:spPr>
        </p:pic>
        <p:pic>
          <p:nvPicPr>
            <p:cNvPr id="10" name="Picture 9"/>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781037">
              <a:off x="6746661" y="1686655"/>
              <a:ext cx="112950" cy="1494556"/>
            </a:xfrm>
            <a:prstGeom prst="rect">
              <a:avLst/>
            </a:prstGeom>
          </p:spPr>
        </p:pic>
        <p:pic>
          <p:nvPicPr>
            <p:cNvPr id="11" name="Picture 10"/>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5686776" y="1945146"/>
              <a:ext cx="953265" cy="1206893"/>
            </a:xfrm>
            <a:prstGeom prst="rect">
              <a:avLst/>
            </a:prstGeom>
          </p:spPr>
        </p:pic>
      </p:grpSp>
      <p:pic>
        <p:nvPicPr>
          <p:cNvPr id="37" name="Picture 36"/>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11109298" flipH="1" flipV="1">
            <a:off x="4907877" y="4831541"/>
            <a:ext cx="906611" cy="198210"/>
          </a:xfrm>
          <a:prstGeom prst="rect">
            <a:avLst/>
          </a:prstGeom>
        </p:spPr>
      </p:pic>
      <p:sp>
        <p:nvSpPr>
          <p:cNvPr id="43" name="Rectangle 42"/>
          <p:cNvSpPr/>
          <p:nvPr/>
        </p:nvSpPr>
        <p:spPr>
          <a:xfrm>
            <a:off x="5252242" y="5187591"/>
            <a:ext cx="2735389" cy="784830"/>
          </a:xfrm>
          <a:prstGeom prst="rect">
            <a:avLst/>
          </a:prstGeom>
        </p:spPr>
        <p:txBody>
          <a:bodyPr wrap="square" lIns="0" tIns="0" rIns="0" bIns="0">
            <a:spAutoFit/>
          </a:bodyPr>
          <a:lstStyle/>
          <a:p>
            <a:pPr algn="ctr"/>
            <a:r>
              <a:rPr lang="en-GB" sz="1700" b="1" dirty="0"/>
              <a:t>Help spread the message about looking after our oceans and recycling.</a:t>
            </a:r>
          </a:p>
        </p:txBody>
      </p:sp>
      <p:grpSp>
        <p:nvGrpSpPr>
          <p:cNvPr id="51" name="Group 50"/>
          <p:cNvGrpSpPr/>
          <p:nvPr/>
        </p:nvGrpSpPr>
        <p:grpSpPr>
          <a:xfrm>
            <a:off x="2123344" y="4934764"/>
            <a:ext cx="3162784" cy="1218667"/>
            <a:chOff x="1401032" y="4934764"/>
            <a:chExt cx="3162784" cy="1218667"/>
          </a:xfrm>
        </p:grpSpPr>
        <p:pic>
          <p:nvPicPr>
            <p:cNvPr id="15" name="Picture 14"/>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flipH="1">
              <a:off x="1401032" y="4934764"/>
              <a:ext cx="3162784" cy="1218667"/>
            </a:xfrm>
            <a:prstGeom prst="rect">
              <a:avLst/>
            </a:prstGeom>
          </p:spPr>
        </p:pic>
        <p:pic>
          <p:nvPicPr>
            <p:cNvPr id="16" name="Picture 15"/>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1656509" y="5328015"/>
              <a:ext cx="517710" cy="503982"/>
            </a:xfrm>
            <a:prstGeom prst="rect">
              <a:avLst/>
            </a:prstGeom>
          </p:spPr>
        </p:pic>
        <p:pic>
          <p:nvPicPr>
            <p:cNvPr id="17" name="Picture 16"/>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2169745" y="5006581"/>
              <a:ext cx="620155" cy="489596"/>
            </a:xfrm>
            <a:prstGeom prst="rect">
              <a:avLst/>
            </a:prstGeom>
          </p:spPr>
        </p:pic>
        <p:grpSp>
          <p:nvGrpSpPr>
            <p:cNvPr id="44" name="Group 43"/>
            <p:cNvGrpSpPr/>
            <p:nvPr/>
          </p:nvGrpSpPr>
          <p:grpSpPr>
            <a:xfrm>
              <a:off x="2221031" y="5444135"/>
              <a:ext cx="909640" cy="597323"/>
              <a:chOff x="5686776" y="1686655"/>
              <a:chExt cx="2276002" cy="1494556"/>
            </a:xfrm>
          </p:grpSpPr>
          <p:pic>
            <p:nvPicPr>
              <p:cNvPr id="45" name="Picture 44"/>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6897056" y="1723332"/>
                <a:ext cx="1065722" cy="1244215"/>
              </a:xfrm>
              <a:prstGeom prst="rect">
                <a:avLst/>
              </a:prstGeom>
            </p:spPr>
          </p:pic>
          <p:pic>
            <p:nvPicPr>
              <p:cNvPr id="46" name="Picture 45"/>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rot="781037">
                <a:off x="6746661" y="1686655"/>
                <a:ext cx="112950" cy="1494556"/>
              </a:xfrm>
              <a:prstGeom prst="rect">
                <a:avLst/>
              </a:prstGeom>
            </p:spPr>
          </p:pic>
          <p:pic>
            <p:nvPicPr>
              <p:cNvPr id="47" name="Picture 46"/>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5686776" y="1945146"/>
                <a:ext cx="953265" cy="1206893"/>
              </a:xfrm>
              <a:prstGeom prst="rect">
                <a:avLst/>
              </a:prstGeom>
            </p:spPr>
          </p:pic>
        </p:grpSp>
        <p:pic>
          <p:nvPicPr>
            <p:cNvPr id="48" name="Picture 47"/>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2815002" y="5032950"/>
              <a:ext cx="1110837" cy="370831"/>
            </a:xfrm>
            <a:prstGeom prst="rect">
              <a:avLst/>
            </a:prstGeom>
          </p:spPr>
        </p:pic>
        <p:pic>
          <p:nvPicPr>
            <p:cNvPr id="50" name="Picture 49"/>
            <p:cNvPicPr>
              <a:picLocks noChangeAspect="1"/>
            </p:cNvPicPr>
            <p:nvPr/>
          </p:nvPicPr>
          <p:blipFill rotWithShape="1">
            <a:blip r:embed="rId15" cstate="screen">
              <a:extLst>
                <a:ext uri="{28A0092B-C50C-407E-A947-70E740481C1C}">
                  <a14:useLocalDpi xmlns:a14="http://schemas.microsoft.com/office/drawing/2010/main"/>
                </a:ext>
              </a:extLst>
            </a:blip>
            <a:srcRect/>
            <a:stretch/>
          </p:blipFill>
          <p:spPr>
            <a:xfrm flipH="1">
              <a:off x="2917704" y="5403781"/>
              <a:ext cx="1572306" cy="632139"/>
            </a:xfrm>
            <a:prstGeom prst="rect">
              <a:avLst/>
            </a:prstGeom>
          </p:spPr>
        </p:pic>
      </p:grpSp>
    </p:spTree>
    <p:extLst>
      <p:ext uri="{BB962C8B-B14F-4D97-AF65-F5344CB8AC3E}">
        <p14:creationId xmlns:p14="http://schemas.microsoft.com/office/powerpoint/2010/main" val="5814859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left)">
                                      <p:cBhvr>
                                        <p:cTn id="11" dur="400"/>
                                        <p:tgtEl>
                                          <p:spTgt spid="26"/>
                                        </p:tgtEl>
                                      </p:cBhvr>
                                    </p:animEffect>
                                  </p:childTnLst>
                                </p:cTn>
                              </p:par>
                            </p:childTnLst>
                          </p:cTn>
                        </p:par>
                        <p:par>
                          <p:cTn id="12" fill="hold">
                            <p:stCondLst>
                              <p:cond delay="900"/>
                            </p:stCondLst>
                            <p:childTnLst>
                              <p:par>
                                <p:cTn id="13" presetID="10" presetClass="entr" presetSubtype="0" fill="hold" grpId="0" nodeType="after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fade">
                                      <p:cBhvr>
                                        <p:cTn id="15" dur="500"/>
                                        <p:tgtEl>
                                          <p:spTgt spid="23"/>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500"/>
                                        <p:tgtEl>
                                          <p:spTgt spid="8"/>
                                        </p:tgtEl>
                                      </p:cBhvr>
                                    </p:animEffect>
                                  </p:childTnLst>
                                </p:cTn>
                              </p:par>
                            </p:childTnLst>
                          </p:cTn>
                        </p:par>
                        <p:par>
                          <p:cTn id="21" fill="hold">
                            <p:stCondLst>
                              <p:cond delay="500"/>
                            </p:stCondLst>
                            <p:childTnLst>
                              <p:par>
                                <p:cTn id="22" presetID="22" presetClass="entr" presetSubtype="2" fill="hold" nodeType="after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wipe(right)">
                                      <p:cBhvr>
                                        <p:cTn id="24" dur="400"/>
                                        <p:tgtEl>
                                          <p:spTgt spid="27"/>
                                        </p:tgtEl>
                                      </p:cBhvr>
                                    </p:animEffect>
                                  </p:childTnLst>
                                </p:cTn>
                              </p:par>
                            </p:childTnLst>
                          </p:cTn>
                        </p:par>
                        <p:par>
                          <p:cTn id="25" fill="hold">
                            <p:stCondLst>
                              <p:cond delay="900"/>
                            </p:stCondLst>
                            <p:childTnLst>
                              <p:par>
                                <p:cTn id="26" presetID="10" presetClass="entr" presetSubtype="0" fill="hold" grpId="0" nodeType="afterEffect">
                                  <p:stCondLst>
                                    <p:cond delay="0"/>
                                  </p:stCondLst>
                                  <p:childTnLst>
                                    <p:set>
                                      <p:cBhvr>
                                        <p:cTn id="27" dur="1" fill="hold">
                                          <p:stCondLst>
                                            <p:cond delay="0"/>
                                          </p:stCondLst>
                                        </p:cTn>
                                        <p:tgtEl>
                                          <p:spTgt spid="29"/>
                                        </p:tgtEl>
                                        <p:attrNameLst>
                                          <p:attrName>style.visibility</p:attrName>
                                        </p:attrNameLst>
                                      </p:cBhvr>
                                      <p:to>
                                        <p:strVal val="visible"/>
                                      </p:to>
                                    </p:set>
                                    <p:animEffect transition="in" filter="fade">
                                      <p:cBhvr>
                                        <p:cTn id="28" dur="500"/>
                                        <p:tgtEl>
                                          <p:spTgt spid="29"/>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500"/>
                                        <p:tgtEl>
                                          <p:spTgt spid="13"/>
                                        </p:tgtEl>
                                      </p:cBhvr>
                                    </p:animEffect>
                                  </p:childTnLst>
                                </p:cTn>
                              </p:par>
                            </p:childTnLst>
                          </p:cTn>
                        </p:par>
                        <p:par>
                          <p:cTn id="34" fill="hold">
                            <p:stCondLst>
                              <p:cond delay="500"/>
                            </p:stCondLst>
                            <p:childTnLst>
                              <p:par>
                                <p:cTn id="35" presetID="22" presetClass="entr" presetSubtype="1" fill="hold" nodeType="afterEffect">
                                  <p:stCondLst>
                                    <p:cond delay="0"/>
                                  </p:stCondLst>
                                  <p:childTnLst>
                                    <p:set>
                                      <p:cBhvr>
                                        <p:cTn id="36" dur="1" fill="hold">
                                          <p:stCondLst>
                                            <p:cond delay="0"/>
                                          </p:stCondLst>
                                        </p:cTn>
                                        <p:tgtEl>
                                          <p:spTgt spid="32"/>
                                        </p:tgtEl>
                                        <p:attrNameLst>
                                          <p:attrName>style.visibility</p:attrName>
                                        </p:attrNameLst>
                                      </p:cBhvr>
                                      <p:to>
                                        <p:strVal val="visible"/>
                                      </p:to>
                                    </p:set>
                                    <p:animEffect transition="in" filter="wipe(up)">
                                      <p:cBhvr>
                                        <p:cTn id="37" dur="400"/>
                                        <p:tgtEl>
                                          <p:spTgt spid="32"/>
                                        </p:tgtEl>
                                      </p:cBhvr>
                                    </p:animEffect>
                                  </p:childTnLst>
                                </p:cTn>
                              </p:par>
                            </p:childTnLst>
                          </p:cTn>
                        </p:par>
                        <p:par>
                          <p:cTn id="38" fill="hold">
                            <p:stCondLst>
                              <p:cond delay="900"/>
                            </p:stCondLst>
                            <p:childTnLst>
                              <p:par>
                                <p:cTn id="39" presetID="10" presetClass="entr" presetSubtype="0" fill="hold" grpId="0" nodeType="afterEffect">
                                  <p:stCondLst>
                                    <p:cond delay="0"/>
                                  </p:stCondLst>
                                  <p:childTnLst>
                                    <p:set>
                                      <p:cBhvr>
                                        <p:cTn id="40" dur="1" fill="hold">
                                          <p:stCondLst>
                                            <p:cond delay="0"/>
                                          </p:stCondLst>
                                        </p:cTn>
                                        <p:tgtEl>
                                          <p:spTgt spid="36"/>
                                        </p:tgtEl>
                                        <p:attrNameLst>
                                          <p:attrName>style.visibility</p:attrName>
                                        </p:attrNameLst>
                                      </p:cBhvr>
                                      <p:to>
                                        <p:strVal val="visible"/>
                                      </p:to>
                                    </p:set>
                                    <p:animEffect transition="in" filter="fade">
                                      <p:cBhvr>
                                        <p:cTn id="41" dur="500"/>
                                        <p:tgtEl>
                                          <p:spTgt spid="36"/>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nodeType="clickEffect">
                                  <p:stCondLst>
                                    <p:cond delay="0"/>
                                  </p:stCondLst>
                                  <p:childTnLst>
                                    <p:set>
                                      <p:cBhvr>
                                        <p:cTn id="45" dur="1" fill="hold">
                                          <p:stCondLst>
                                            <p:cond delay="0"/>
                                          </p:stCondLst>
                                        </p:cTn>
                                        <p:tgtEl>
                                          <p:spTgt spid="51"/>
                                        </p:tgtEl>
                                        <p:attrNameLst>
                                          <p:attrName>style.visibility</p:attrName>
                                        </p:attrNameLst>
                                      </p:cBhvr>
                                      <p:to>
                                        <p:strVal val="visible"/>
                                      </p:to>
                                    </p:set>
                                    <p:animEffect transition="in" filter="fade">
                                      <p:cBhvr>
                                        <p:cTn id="46" dur="500"/>
                                        <p:tgtEl>
                                          <p:spTgt spid="51"/>
                                        </p:tgtEl>
                                      </p:cBhvr>
                                    </p:animEffect>
                                  </p:childTnLst>
                                </p:cTn>
                              </p:par>
                            </p:childTnLst>
                          </p:cTn>
                        </p:par>
                        <p:par>
                          <p:cTn id="47" fill="hold">
                            <p:stCondLst>
                              <p:cond delay="500"/>
                            </p:stCondLst>
                            <p:childTnLst>
                              <p:par>
                                <p:cTn id="48" presetID="22" presetClass="entr" presetSubtype="8" fill="hold" nodeType="afterEffect">
                                  <p:stCondLst>
                                    <p:cond delay="0"/>
                                  </p:stCondLst>
                                  <p:childTnLst>
                                    <p:set>
                                      <p:cBhvr>
                                        <p:cTn id="49" dur="1" fill="hold">
                                          <p:stCondLst>
                                            <p:cond delay="0"/>
                                          </p:stCondLst>
                                        </p:cTn>
                                        <p:tgtEl>
                                          <p:spTgt spid="37"/>
                                        </p:tgtEl>
                                        <p:attrNameLst>
                                          <p:attrName>style.visibility</p:attrName>
                                        </p:attrNameLst>
                                      </p:cBhvr>
                                      <p:to>
                                        <p:strVal val="visible"/>
                                      </p:to>
                                    </p:set>
                                    <p:animEffect transition="in" filter="wipe(left)">
                                      <p:cBhvr>
                                        <p:cTn id="50" dur="400"/>
                                        <p:tgtEl>
                                          <p:spTgt spid="37"/>
                                        </p:tgtEl>
                                      </p:cBhvr>
                                    </p:animEffect>
                                  </p:childTnLst>
                                </p:cTn>
                              </p:par>
                            </p:childTnLst>
                          </p:cTn>
                        </p:par>
                        <p:par>
                          <p:cTn id="51" fill="hold">
                            <p:stCondLst>
                              <p:cond delay="900"/>
                            </p:stCondLst>
                            <p:childTnLst>
                              <p:par>
                                <p:cTn id="52" presetID="10" presetClass="entr" presetSubtype="0" fill="hold" grpId="0" nodeType="afterEffect">
                                  <p:stCondLst>
                                    <p:cond delay="0"/>
                                  </p:stCondLst>
                                  <p:childTnLst>
                                    <p:set>
                                      <p:cBhvr>
                                        <p:cTn id="53" dur="1" fill="hold">
                                          <p:stCondLst>
                                            <p:cond delay="0"/>
                                          </p:stCondLst>
                                        </p:cTn>
                                        <p:tgtEl>
                                          <p:spTgt spid="43"/>
                                        </p:tgtEl>
                                        <p:attrNameLst>
                                          <p:attrName>style.visibility</p:attrName>
                                        </p:attrNameLst>
                                      </p:cBhvr>
                                      <p:to>
                                        <p:strVal val="visible"/>
                                      </p:to>
                                    </p:set>
                                    <p:animEffect transition="in" filter="fade">
                                      <p:cBhvr>
                                        <p:cTn id="54"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9" grpId="0"/>
      <p:bldP spid="36" grpId="0"/>
      <p:bldP spid="4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How Can You Help?</a:t>
            </a:r>
          </a:p>
        </p:txBody>
      </p:sp>
      <p:sp>
        <p:nvSpPr>
          <p:cNvPr id="5" name="Rectangle 4"/>
          <p:cNvSpPr/>
          <p:nvPr/>
        </p:nvSpPr>
        <p:spPr>
          <a:xfrm>
            <a:off x="755650" y="1338992"/>
            <a:ext cx="7632700" cy="2616101"/>
          </a:xfrm>
          <a:prstGeom prst="rect">
            <a:avLst/>
          </a:prstGeom>
        </p:spPr>
        <p:txBody>
          <a:bodyPr wrap="square" lIns="0" tIns="0" rIns="0" bIns="0">
            <a:spAutoFit/>
          </a:bodyPr>
          <a:lstStyle/>
          <a:p>
            <a:r>
              <a:rPr lang="en-GB" sz="1700" b="1" dirty="0">
                <a:solidFill>
                  <a:srgbClr val="0175B0"/>
                </a:solidFill>
              </a:rPr>
              <a:t>Can You Make a Recycled Plastic Sculpture?</a:t>
            </a:r>
          </a:p>
          <a:p>
            <a:r>
              <a:rPr lang="en-GB" sz="1700" dirty="0"/>
              <a:t>Help spread the word in your community that we need to stop polluting our beautiful blue planet. You may work in small groups, classes or as a school-wide project. </a:t>
            </a:r>
          </a:p>
          <a:p>
            <a:r>
              <a:rPr lang="en-GB" sz="1700" dirty="0"/>
              <a:t>You will need to write a </a:t>
            </a:r>
            <a:r>
              <a:rPr lang="en-GB" sz="1700" b="1" dirty="0">
                <a:solidFill>
                  <a:srgbClr val="0175B0"/>
                </a:solidFill>
              </a:rPr>
              <a:t>Plastic Amnesty Poster</a:t>
            </a:r>
            <a:r>
              <a:rPr lang="en-GB" sz="1700" dirty="0"/>
              <a:t> to ask everyone in your school to bring in their recycled plastic. (When you ask someone to give something up or hand something over, this is called an amnesty.)</a:t>
            </a:r>
          </a:p>
          <a:p>
            <a:r>
              <a:rPr lang="en-GB" sz="1700" dirty="0"/>
              <a:t>Next, you will need to design a sea creature that people’s actions are putting in danger. You will make this sea creature out of the recycled plastics, to make everyone who sees it think about what harm plastic is causing. </a:t>
            </a:r>
          </a:p>
        </p:txBody>
      </p:sp>
      <p:pic>
        <p:nvPicPr>
          <p:cNvPr id="2" name="Picture 1"/>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flipH="1">
            <a:off x="-1" y="4062045"/>
            <a:ext cx="5921617" cy="2795955"/>
          </a:xfrm>
          <a:prstGeom prst="rect">
            <a:avLst/>
          </a:prstGeom>
        </p:spPr>
      </p:pic>
      <p:pic>
        <p:nvPicPr>
          <p:cNvPr id="3" name="Picture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891386">
            <a:off x="5872011" y="3481101"/>
            <a:ext cx="2107302" cy="2712053"/>
          </a:xfrm>
          <a:prstGeom prst="rect">
            <a:avLst/>
          </a:prstGeom>
        </p:spPr>
      </p:pic>
      <p:pic>
        <p:nvPicPr>
          <p:cNvPr id="4" name="Picture 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031661">
            <a:off x="5762275" y="3783685"/>
            <a:ext cx="1306263" cy="1525043"/>
          </a:xfrm>
          <a:prstGeom prst="rect">
            <a:avLst/>
          </a:prstGeom>
        </p:spPr>
      </p:pic>
    </p:spTree>
    <p:extLst>
      <p:ext uri="{BB962C8B-B14F-4D97-AF65-F5344CB8AC3E}">
        <p14:creationId xmlns:p14="http://schemas.microsoft.com/office/powerpoint/2010/main" val="233152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left)">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fade">
                                      <p:cBhvr>
                                        <p:cTn id="22" dur="5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solidFill>
                  <a:srgbClr val="0175B0"/>
                </a:solidFill>
                <a:latin typeface="+mn-lt"/>
              </a:rPr>
              <a:t>Inspiration</a:t>
            </a:r>
          </a:p>
        </p:txBody>
      </p:sp>
      <p:sp>
        <p:nvSpPr>
          <p:cNvPr id="5" name="Rectangle 4"/>
          <p:cNvSpPr/>
          <p:nvPr/>
        </p:nvSpPr>
        <p:spPr>
          <a:xfrm>
            <a:off x="755650" y="1338992"/>
            <a:ext cx="7632700" cy="523220"/>
          </a:xfrm>
          <a:prstGeom prst="rect">
            <a:avLst/>
          </a:prstGeom>
        </p:spPr>
        <p:txBody>
          <a:bodyPr wrap="square" lIns="0" tIns="0" rIns="0" bIns="0">
            <a:spAutoFit/>
          </a:bodyPr>
          <a:lstStyle/>
          <a:p>
            <a:r>
              <a:rPr lang="en-GB" sz="1700" dirty="0"/>
              <a:t>Artists have already been making sculptures out of recycled plastic. </a:t>
            </a:r>
          </a:p>
          <a:p>
            <a:r>
              <a:rPr lang="en-GB" sz="1700" dirty="0"/>
              <a:t>Take a look at these for inspiration. </a:t>
            </a:r>
          </a:p>
        </p:txBody>
      </p:sp>
      <p:pic>
        <p:nvPicPr>
          <p:cNvPr id="13" name="Content Placeholder 5" descr="Screenshot 2019-03-06 16.20.10.png"/>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326399" y="4201473"/>
            <a:ext cx="3061951" cy="1891352"/>
          </a:xfrm>
          <a:prstGeom prst="rect">
            <a:avLst/>
          </a:prstGeom>
        </p:spPr>
      </p:pic>
      <p:sp>
        <p:nvSpPr>
          <p:cNvPr id="14" name="TextBox 21"/>
          <p:cNvSpPr txBox="1">
            <a:spLocks noChangeArrowheads="1"/>
          </p:cNvSpPr>
          <p:nvPr/>
        </p:nvSpPr>
        <p:spPr bwMode="auto">
          <a:xfrm>
            <a:off x="5325014" y="6136615"/>
            <a:ext cx="3063335" cy="91893"/>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Tuffy-TTF" panose="020B0603060100000000" pitchFamily="34" charset="0"/>
                <a:ea typeface="Tuffy" panose="020B0603060100000000" pitchFamily="34" charset="0"/>
                <a:cs typeface="Arial" panose="020B0604020202020204" pitchFamily="34" charset="0"/>
              </a:rPr>
              <a:t>“</a:t>
            </a:r>
            <a:r>
              <a:rPr lang="en-GB" altLang="en-US" sz="500" b="1" dirty="0">
                <a:latin typeface="Tuffy-TTF" panose="020B0603060100000000" pitchFamily="34" charset="0"/>
                <a:ea typeface="Tuffy" panose="020B0603060100000000" pitchFamily="34" charset="0"/>
                <a:cs typeface="Arial" panose="020B0604020202020204" pitchFamily="34" charset="0"/>
                <a:hlinkClick r:id="rId3"/>
              </a:rPr>
              <a:t>Trash Talking Turtle</a:t>
            </a:r>
            <a:r>
              <a:rPr lang="en-GB" altLang="en-US" sz="500" dirty="0">
                <a:latin typeface="Tuffy-TTF" panose="020B0603060100000000" pitchFamily="34" charset="0"/>
                <a:ea typeface="Tuffy" panose="020B0603060100000000" pitchFamily="34" charset="0"/>
                <a:cs typeface="Arial" panose="020B0604020202020204" pitchFamily="34" charset="0"/>
              </a:rPr>
              <a:t>” by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4"/>
              </a:rPr>
              <a:t>Sheila </a:t>
            </a:r>
            <a:r>
              <a:rPr lang="en-GB" altLang="en-US" sz="500" b="1" dirty="0" err="1">
                <a:latin typeface="Tuffy-TTF" panose="020B0603060100000000" pitchFamily="34" charset="0"/>
                <a:ea typeface="Tuffy" panose="020B0603060100000000" pitchFamily="34" charset="0"/>
                <a:cs typeface="Arial" panose="020B0604020202020204" pitchFamily="34" charset="0"/>
                <a:hlinkClick r:id="rId4"/>
              </a:rPr>
              <a:t>Sund</a:t>
            </a:r>
            <a:r>
              <a:rPr lang="en-GB" altLang="en-US" sz="500" dirty="0">
                <a:latin typeface="Tuffy-TTF" panose="020B0603060100000000" pitchFamily="34" charset="0"/>
                <a:ea typeface="Tuffy" panose="020B0603060100000000" pitchFamily="34" charset="0"/>
                <a:cs typeface="Arial" panose="020B0604020202020204" pitchFamily="34" charset="0"/>
              </a:rPr>
              <a:t>] is licensed under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5"/>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pic>
        <p:nvPicPr>
          <p:cNvPr id="19" name="Picture 18"/>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755650" y="2005139"/>
            <a:ext cx="1860562" cy="1423861"/>
          </a:xfrm>
          <a:prstGeom prst="rect">
            <a:avLst/>
          </a:prstGeom>
        </p:spPr>
      </p:pic>
      <p:sp>
        <p:nvSpPr>
          <p:cNvPr id="22" name="TextBox 21"/>
          <p:cNvSpPr txBox="1">
            <a:spLocks noChangeArrowheads="1"/>
          </p:cNvSpPr>
          <p:nvPr/>
        </p:nvSpPr>
        <p:spPr bwMode="auto">
          <a:xfrm>
            <a:off x="714375" y="3435038"/>
            <a:ext cx="1943112" cy="95830"/>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Tuffy-TTF" panose="020B0603060100000000" pitchFamily="34" charset="0"/>
                <a:ea typeface="Tuffy" panose="020B0603060100000000" pitchFamily="34" charset="0"/>
                <a:cs typeface="Arial" panose="020B0604020202020204" pitchFamily="34" charset="0"/>
              </a:rPr>
              <a:t>“</a:t>
            </a:r>
            <a:r>
              <a:rPr lang="en-GB" altLang="en-US" sz="500" b="1" dirty="0">
                <a:latin typeface="Tuffy-TTF" panose="020B0603060100000000" pitchFamily="34" charset="0"/>
                <a:ea typeface="Tuffy" panose="020B0603060100000000" pitchFamily="34" charset="0"/>
                <a:cs typeface="Arial" panose="020B0604020202020204" pitchFamily="34" charset="0"/>
                <a:hlinkClick r:id="rId7"/>
              </a:rPr>
              <a:t>270518-003 CPS</a:t>
            </a:r>
            <a:r>
              <a:rPr lang="en-GB" altLang="en-US" sz="500" dirty="0">
                <a:latin typeface="Tuffy-TTF" panose="020B0603060100000000" pitchFamily="34" charset="0"/>
                <a:ea typeface="Tuffy" panose="020B0603060100000000" pitchFamily="34" charset="0"/>
                <a:cs typeface="Arial" panose="020B0604020202020204" pitchFamily="34" charset="0"/>
              </a:rPr>
              <a:t>” by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7"/>
              </a:rPr>
              <a:t>Chris Sampson</a:t>
            </a:r>
            <a:r>
              <a:rPr lang="en-GB" altLang="en-US" sz="500" dirty="0">
                <a:latin typeface="Tuffy-TTF" panose="020B0603060100000000" pitchFamily="34" charset="0"/>
                <a:ea typeface="Tuffy" panose="020B0603060100000000" pitchFamily="34" charset="0"/>
                <a:cs typeface="Arial" panose="020B0604020202020204" pitchFamily="34" charset="0"/>
              </a:rPr>
              <a:t>] is licensed under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5"/>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pic>
        <p:nvPicPr>
          <p:cNvPr id="20" name="Picture 19"/>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5325014" y="1988127"/>
            <a:ext cx="3063336" cy="2077663"/>
          </a:xfrm>
          <a:prstGeom prst="rect">
            <a:avLst/>
          </a:prstGeom>
        </p:spPr>
      </p:pic>
      <p:sp>
        <p:nvSpPr>
          <p:cNvPr id="23" name="TextBox 22"/>
          <p:cNvSpPr txBox="1">
            <a:spLocks noChangeArrowheads="1"/>
          </p:cNvSpPr>
          <p:nvPr/>
        </p:nvSpPr>
        <p:spPr bwMode="auto">
          <a:xfrm>
            <a:off x="5494128" y="4093351"/>
            <a:ext cx="2725106" cy="8056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Tuffy-TTF" panose="020B0603060100000000" pitchFamily="34" charset="0"/>
                <a:ea typeface="Tuffy" panose="020B0603060100000000" pitchFamily="34" charset="0"/>
                <a:cs typeface="Arial" panose="020B0604020202020204" pitchFamily="34" charset="0"/>
              </a:rPr>
              <a:t>“</a:t>
            </a:r>
            <a:r>
              <a:rPr lang="en-GB" altLang="en-US" sz="500" b="1" dirty="0">
                <a:latin typeface="Tuffy-TTF" panose="020B0603060100000000" pitchFamily="34" charset="0"/>
                <a:ea typeface="Tuffy" panose="020B0603060100000000" pitchFamily="34" charset="0"/>
                <a:cs typeface="Arial" panose="020B0604020202020204" pitchFamily="34" charset="0"/>
                <a:hlinkClick r:id="rId9"/>
              </a:rPr>
              <a:t>Washed Ashore: Art to Save the Sea</a:t>
            </a:r>
            <a:r>
              <a:rPr lang="en-GB" altLang="en-US" sz="500" dirty="0">
                <a:latin typeface="Tuffy-TTF" panose="020B0603060100000000" pitchFamily="34" charset="0"/>
                <a:ea typeface="Tuffy" panose="020B0603060100000000" pitchFamily="34" charset="0"/>
                <a:cs typeface="Arial" panose="020B0604020202020204" pitchFamily="34" charset="0"/>
              </a:rPr>
              <a:t>” by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10"/>
              </a:rPr>
              <a:t>IIP Photo Archive</a:t>
            </a:r>
            <a:r>
              <a:rPr lang="en-GB" altLang="en-US" sz="500" dirty="0">
                <a:latin typeface="Tuffy-TTF" panose="020B0603060100000000" pitchFamily="34" charset="0"/>
                <a:ea typeface="Tuffy" panose="020B0603060100000000" pitchFamily="34" charset="0"/>
                <a:cs typeface="Arial" panose="020B0604020202020204" pitchFamily="34" charset="0"/>
              </a:rPr>
              <a:t>] is licensed under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5"/>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pic>
        <p:nvPicPr>
          <p:cNvPr id="24" name="Picture 23" descr="Screenshot 2019-03-06 16.18.40.png"/>
          <p:cNvPicPr>
            <a:picLocks noChangeAspect="1"/>
          </p:cNvPicPr>
          <p:nvPr/>
        </p:nvPicPr>
        <p:blipFill rotWithShape="1">
          <a:blip r:embed="rId11" cstate="screen">
            <a:extLst>
              <a:ext uri="{28A0092B-C50C-407E-A947-70E740481C1C}">
                <a14:useLocalDpi xmlns:a14="http://schemas.microsoft.com/office/drawing/2010/main"/>
              </a:ext>
            </a:extLst>
          </a:blip>
          <a:srcRect b="1460"/>
          <a:stretch/>
        </p:blipFill>
        <p:spPr>
          <a:xfrm>
            <a:off x="755650" y="3571927"/>
            <a:ext cx="1857520" cy="2518577"/>
          </a:xfrm>
          <a:prstGeom prst="rect">
            <a:avLst/>
          </a:prstGeom>
        </p:spPr>
      </p:pic>
      <p:pic>
        <p:nvPicPr>
          <p:cNvPr id="25" name="Picture 24"/>
          <p:cNvPicPr>
            <a:picLocks noChangeAspect="1"/>
          </p:cNvPicPr>
          <p:nvPr/>
        </p:nvPicPr>
        <p:blipFill rotWithShape="1">
          <a:blip r:embed="rId12" cstate="screen">
            <a:extLst>
              <a:ext uri="{28A0092B-C50C-407E-A947-70E740481C1C}">
                <a14:useLocalDpi xmlns:a14="http://schemas.microsoft.com/office/drawing/2010/main"/>
              </a:ext>
            </a:extLst>
          </a:blip>
          <a:srcRect/>
          <a:stretch/>
        </p:blipFill>
        <p:spPr>
          <a:xfrm>
            <a:off x="2705163" y="2011750"/>
            <a:ext cx="2527858" cy="1725472"/>
          </a:xfrm>
          <a:prstGeom prst="rect">
            <a:avLst/>
          </a:prstGeom>
        </p:spPr>
      </p:pic>
      <p:sp>
        <p:nvSpPr>
          <p:cNvPr id="26" name="TextBox 25"/>
          <p:cNvSpPr txBox="1">
            <a:spLocks noChangeArrowheads="1"/>
          </p:cNvSpPr>
          <p:nvPr/>
        </p:nvSpPr>
        <p:spPr bwMode="auto">
          <a:xfrm>
            <a:off x="2705163" y="3778280"/>
            <a:ext cx="2527857" cy="97356"/>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Tuffy-TTF" panose="020B0603060100000000" pitchFamily="34" charset="0"/>
                <a:ea typeface="Tuffy" panose="020B0603060100000000" pitchFamily="34" charset="0"/>
                <a:cs typeface="Arial" panose="020B0604020202020204" pitchFamily="34" charset="0"/>
              </a:rPr>
              <a:t>“</a:t>
            </a:r>
            <a:r>
              <a:rPr lang="en-GB" altLang="en-US" sz="500" b="1" dirty="0">
                <a:latin typeface="Tuffy-TTF" panose="020B0603060100000000" pitchFamily="34" charset="0"/>
                <a:ea typeface="Tuffy" panose="020B0603060100000000" pitchFamily="34" charset="0"/>
                <a:cs typeface="Arial" panose="020B0604020202020204" pitchFamily="34" charset="0"/>
                <a:hlinkClick r:id="rId13"/>
              </a:rPr>
              <a:t>Dolphin made from Reclaimed Plastics</a:t>
            </a:r>
            <a:r>
              <a:rPr lang="en-GB" altLang="en-US" sz="500" dirty="0">
                <a:latin typeface="Tuffy-TTF" panose="020B0603060100000000" pitchFamily="34" charset="0"/>
                <a:ea typeface="Tuffy" panose="020B0603060100000000" pitchFamily="34" charset="0"/>
                <a:cs typeface="Arial" panose="020B0604020202020204" pitchFamily="34" charset="0"/>
              </a:rPr>
              <a:t>” by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14"/>
              </a:rPr>
              <a:t>Larry Koester</a:t>
            </a:r>
            <a:r>
              <a:rPr lang="en-GB" altLang="en-US" sz="500" dirty="0">
                <a:latin typeface="Tuffy-TTF" panose="020B0603060100000000" pitchFamily="34" charset="0"/>
                <a:ea typeface="Tuffy" panose="020B0603060100000000" pitchFamily="34" charset="0"/>
                <a:cs typeface="Arial" panose="020B0604020202020204" pitchFamily="34" charset="0"/>
              </a:rPr>
              <a:t>] is licensed under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5"/>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pic>
        <p:nvPicPr>
          <p:cNvPr id="27" name="Picture 26"/>
          <p:cNvPicPr>
            <a:picLocks noChangeAspect="1"/>
          </p:cNvPicPr>
          <p:nvPr/>
        </p:nvPicPr>
        <p:blipFill rotWithShape="1">
          <a:blip r:embed="rId15" cstate="screen">
            <a:extLst>
              <a:ext uri="{28A0092B-C50C-407E-A947-70E740481C1C}">
                <a14:useLocalDpi xmlns:a14="http://schemas.microsoft.com/office/drawing/2010/main"/>
              </a:ext>
            </a:extLst>
          </a:blip>
          <a:srcRect/>
          <a:stretch/>
        </p:blipFill>
        <p:spPr>
          <a:xfrm>
            <a:off x="2705163" y="3916694"/>
            <a:ext cx="2527858" cy="2173810"/>
          </a:xfrm>
          <a:prstGeom prst="rect">
            <a:avLst/>
          </a:prstGeom>
        </p:spPr>
      </p:pic>
      <p:sp>
        <p:nvSpPr>
          <p:cNvPr id="29" name="TextBox 28"/>
          <p:cNvSpPr txBox="1">
            <a:spLocks noChangeArrowheads="1"/>
          </p:cNvSpPr>
          <p:nvPr/>
        </p:nvSpPr>
        <p:spPr bwMode="auto">
          <a:xfrm>
            <a:off x="2705163" y="6119476"/>
            <a:ext cx="2527857" cy="150500"/>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Tuffy-TTF" panose="020B0603060100000000" pitchFamily="34" charset="0"/>
                <a:ea typeface="Tuffy" panose="020B0603060100000000" pitchFamily="34" charset="0"/>
                <a:cs typeface="Arial" panose="020B0604020202020204" pitchFamily="34" charset="0"/>
              </a:rPr>
              <a:t>“</a:t>
            </a:r>
            <a:r>
              <a:rPr lang="en-GB" altLang="en-US" sz="500" b="1" dirty="0">
                <a:latin typeface="Tuffy-TTF" panose="020B0603060100000000" pitchFamily="34" charset="0"/>
                <a:ea typeface="Tuffy" panose="020B0603060100000000" pitchFamily="34" charset="0"/>
                <a:cs typeface="Arial" panose="020B0604020202020204" pitchFamily="34" charset="0"/>
                <a:hlinkClick r:id="rId16"/>
              </a:rPr>
              <a:t>Washed Ashore: Art to Save the Sea</a:t>
            </a:r>
            <a:r>
              <a:rPr lang="en-GB" altLang="en-US" sz="500" dirty="0">
                <a:latin typeface="Tuffy-TTF" panose="020B0603060100000000" pitchFamily="34" charset="0"/>
                <a:ea typeface="Tuffy" panose="020B0603060100000000" pitchFamily="34" charset="0"/>
                <a:cs typeface="Arial" panose="020B0604020202020204" pitchFamily="34" charset="0"/>
              </a:rPr>
              <a:t>” by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10"/>
              </a:rPr>
              <a:t>IIP Photo Archive</a:t>
            </a:r>
            <a:r>
              <a:rPr lang="en-GB" altLang="en-US" sz="500" dirty="0">
                <a:latin typeface="Tuffy-TTF" panose="020B0603060100000000" pitchFamily="34" charset="0"/>
                <a:ea typeface="Tuffy" panose="020B0603060100000000" pitchFamily="34" charset="0"/>
                <a:cs typeface="Arial" panose="020B0604020202020204" pitchFamily="34" charset="0"/>
              </a:rPr>
              <a:t>] is licensed under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5"/>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spTree>
    <p:extLst>
      <p:ext uri="{BB962C8B-B14F-4D97-AF65-F5344CB8AC3E}">
        <p14:creationId xmlns:p14="http://schemas.microsoft.com/office/powerpoint/2010/main" val="37103048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78895"/>
            <a:ext cx="8220075" cy="1375784"/>
          </a:xfrm>
        </p:spPr>
        <p:txBody>
          <a:bodyPr/>
          <a:lstStyle/>
          <a:p>
            <a:pPr algn="ctr"/>
            <a:r>
              <a:rPr lang="en-GB" sz="3600" dirty="0">
                <a:solidFill>
                  <a:srgbClr val="0175B0"/>
                </a:solidFill>
                <a:latin typeface="+mn-lt"/>
              </a:rPr>
              <a:t>BBC Teach Blue Planet Live Lesson Partnership Activity</a:t>
            </a:r>
          </a:p>
        </p:txBody>
      </p:sp>
      <p:sp>
        <p:nvSpPr>
          <p:cNvPr id="2" name="Rectangle 1"/>
          <p:cNvSpPr/>
          <p:nvPr/>
        </p:nvSpPr>
        <p:spPr>
          <a:xfrm>
            <a:off x="755649" y="1921154"/>
            <a:ext cx="3971625" cy="2708434"/>
          </a:xfrm>
          <a:prstGeom prst="rect">
            <a:avLst/>
          </a:prstGeom>
        </p:spPr>
        <p:txBody>
          <a:bodyPr wrap="square">
            <a:spAutoFit/>
          </a:bodyPr>
          <a:lstStyle/>
          <a:p>
            <a:r>
              <a:rPr lang="en-GB" sz="1700" b="1" dirty="0"/>
              <a:t>When writing your poster, remember:</a:t>
            </a:r>
          </a:p>
          <a:p>
            <a:pPr marL="285750" indent="-285750">
              <a:buFont typeface="Arial" panose="020B0604020202020204" pitchFamily="34" charset="0"/>
              <a:buChar char="•"/>
            </a:pPr>
            <a:r>
              <a:rPr lang="en-GB" sz="1700" dirty="0"/>
              <a:t>Choose a catchy title.</a:t>
            </a:r>
          </a:p>
          <a:p>
            <a:pPr marL="285750" indent="-285750">
              <a:buFont typeface="Arial" panose="020B0604020202020204" pitchFamily="34" charset="0"/>
              <a:buChar char="•"/>
            </a:pPr>
            <a:r>
              <a:rPr lang="en-GB" sz="1700" dirty="0"/>
              <a:t>Use short, carefully chosen sentences.</a:t>
            </a:r>
          </a:p>
          <a:p>
            <a:pPr marL="285750" indent="-285750">
              <a:buFont typeface="Arial" panose="020B0604020202020204" pitchFamily="34" charset="0"/>
              <a:buChar char="•"/>
            </a:pPr>
            <a:r>
              <a:rPr lang="en-GB" sz="1700" dirty="0"/>
              <a:t>Make it eye-catching.</a:t>
            </a:r>
          </a:p>
          <a:p>
            <a:pPr marL="285750" indent="-285750">
              <a:buFont typeface="Arial" panose="020B0604020202020204" pitchFamily="34" charset="0"/>
              <a:buChar char="•"/>
            </a:pPr>
            <a:r>
              <a:rPr lang="en-GB" sz="1700" dirty="0"/>
              <a:t>Add key information, e.g. where people can donate their plastic/the date the amnesty finishes.</a:t>
            </a:r>
          </a:p>
          <a:p>
            <a:pPr marL="285750" indent="-285750">
              <a:buFont typeface="Arial" panose="020B0604020202020204" pitchFamily="34" charset="0"/>
              <a:buChar char="•"/>
            </a:pPr>
            <a:r>
              <a:rPr lang="en-GB" sz="1700" dirty="0"/>
              <a:t>Add your own attention-grabbing picture.</a:t>
            </a:r>
          </a:p>
        </p:txBody>
      </p:sp>
      <p:pic>
        <p:nvPicPr>
          <p:cNvPr id="3" name="Picture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099950" y="2016046"/>
            <a:ext cx="2783826" cy="393618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009725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left)">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fade">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fade">
                                      <p:cBhvr>
                                        <p:cTn id="17" dur="500"/>
                                        <p:tgtEl>
                                          <p:spTgt spid="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
                                            <p:txEl>
                                              <p:pRg st="3" end="3"/>
                                            </p:txEl>
                                          </p:spTgt>
                                        </p:tgtEl>
                                        <p:attrNameLst>
                                          <p:attrName>style.visibility</p:attrName>
                                        </p:attrNameLst>
                                      </p:cBhvr>
                                      <p:to>
                                        <p:strVal val="visible"/>
                                      </p:to>
                                    </p:set>
                                    <p:animEffect transition="in" filter="fade">
                                      <p:cBhvr>
                                        <p:cTn id="22" dur="500"/>
                                        <p:tgtEl>
                                          <p:spTgt spid="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animEffect transition="in" filter="fade">
                                      <p:cBhvr>
                                        <p:cTn id="27" dur="500"/>
                                        <p:tgtEl>
                                          <p:spTgt spid="2">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
                                            <p:txEl>
                                              <p:pRg st="5" end="5"/>
                                            </p:txEl>
                                          </p:spTgt>
                                        </p:tgtEl>
                                        <p:attrNameLst>
                                          <p:attrName>style.visibility</p:attrName>
                                        </p:attrNameLst>
                                      </p:cBhvr>
                                      <p:to>
                                        <p:strVal val="visible"/>
                                      </p:to>
                                    </p:set>
                                    <p:animEffect transition="in" filter="fade">
                                      <p:cBhvr>
                                        <p:cTn id="32" dur="5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78895"/>
            <a:ext cx="8220075" cy="1375784"/>
          </a:xfrm>
        </p:spPr>
        <p:txBody>
          <a:bodyPr/>
          <a:lstStyle/>
          <a:p>
            <a:pPr algn="ctr"/>
            <a:r>
              <a:rPr lang="en-GB" sz="3600" dirty="0">
                <a:solidFill>
                  <a:srgbClr val="0175B0"/>
                </a:solidFill>
                <a:latin typeface="+mn-lt"/>
              </a:rPr>
              <a:t>BBC Teach Blue Planet Live Lesson Partnership Activity</a:t>
            </a:r>
          </a:p>
        </p:txBody>
      </p:sp>
      <p:sp>
        <p:nvSpPr>
          <p:cNvPr id="2" name="Rectangle 1"/>
          <p:cNvSpPr/>
          <p:nvPr/>
        </p:nvSpPr>
        <p:spPr>
          <a:xfrm>
            <a:off x="755649" y="1731373"/>
            <a:ext cx="7632701" cy="615553"/>
          </a:xfrm>
          <a:prstGeom prst="rect">
            <a:avLst/>
          </a:prstGeom>
        </p:spPr>
        <p:txBody>
          <a:bodyPr wrap="square">
            <a:spAutoFit/>
          </a:bodyPr>
          <a:lstStyle/>
          <a:p>
            <a:r>
              <a:rPr lang="en-GB" sz="1700" dirty="0"/>
              <a:t>Complete your sculpture design sheet. Take time to think and write about what key message your sculpture will show everyone. </a:t>
            </a:r>
          </a:p>
        </p:txBody>
      </p:sp>
      <p:pic>
        <p:nvPicPr>
          <p:cNvPr id="4" name="Picture 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019993" y="2483059"/>
            <a:ext cx="5104014" cy="360976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1033697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left)">
                                      <p:cBhvr>
                                        <p:cTn id="7"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380</TotalTime>
  <Words>1166</Words>
  <Application>Microsoft Macintosh PowerPoint</Application>
  <PresentationFormat>On-screen Show (4:3)</PresentationFormat>
  <Paragraphs>62</Paragraphs>
  <Slides>14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Tuffy</vt:lpstr>
      <vt:lpstr>Tuffy-TTF</vt:lpstr>
      <vt:lpstr>Calibri</vt:lpstr>
      <vt:lpstr>Twinkl</vt:lpstr>
      <vt:lpstr>Arial</vt:lpstr>
      <vt:lpstr>Office Theme</vt:lpstr>
      <vt:lpstr>PowerPoint Presentation</vt:lpstr>
      <vt:lpstr>PowerPoint Presentation</vt:lpstr>
      <vt:lpstr>PowerPoint Presentation</vt:lpstr>
      <vt:lpstr>Our Beautiful Blue Planet</vt:lpstr>
      <vt:lpstr>What Are We Doing?</vt:lpstr>
      <vt:lpstr>What Are We Doing?</vt:lpstr>
      <vt:lpstr>We Need to Stop!</vt:lpstr>
      <vt:lpstr>We Need to Stop!</vt:lpstr>
      <vt:lpstr>How Can You Help?</vt:lpstr>
      <vt:lpstr>How Can You Help?</vt:lpstr>
      <vt:lpstr>Inspiration</vt:lpstr>
      <vt:lpstr>BBC Teach Blue Planet Live Lesson Partnership Activity</vt:lpstr>
      <vt:lpstr>BBC Teach Blue Planet Live Lesson Partnership Activity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Georgia Chappell</dc:creator>
  <cp:lastModifiedBy>Amy Quade</cp:lastModifiedBy>
  <cp:revision>34</cp:revision>
  <dcterms:created xsi:type="dcterms:W3CDTF">2019-03-13T08:20:25Z</dcterms:created>
  <dcterms:modified xsi:type="dcterms:W3CDTF">2020-04-09T09:34:31Z</dcterms:modified>
</cp:coreProperties>
</file>