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3" r:id="rId3"/>
    <p:sldId id="264" r:id="rId4"/>
    <p:sldId id="275" r:id="rId5"/>
    <p:sldId id="278" r:id="rId6"/>
    <p:sldId id="277" r:id="rId7"/>
    <p:sldId id="274" r:id="rId8"/>
    <p:sldId id="279" r:id="rId9"/>
    <p:sldId id="280" r:id="rId10"/>
    <p:sldId id="282" r:id="rId11"/>
    <p:sldId id="281" r:id="rId12"/>
    <p:sldId id="276" r:id="rId13"/>
    <p:sldId id="283" r:id="rId14"/>
    <p:sldId id="267" r:id="rId15"/>
  </p:sldIdLst>
  <p:sldSz cx="9144000" cy="6858000" type="screen4x3"/>
  <p:notesSz cx="6858000" cy="9144000"/>
  <p:embeddedFontLst>
    <p:embeddedFont>
      <p:font typeface="Twinkl" pitchFamily="2" charset="0"/>
      <p:regular r:id="rId18"/>
      <p:bold r:id="rId19"/>
    </p:embeddedFont>
    <p:embeddedFont>
      <p:font typeface="Sassoon Infant Rg" panose="02000503030000020003" pitchFamily="50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ＭＳ Ｐゴシック" panose="020B0600070205080204" pitchFamily="34" charset="-128"/>
      <p:regular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285"/>
    <a:srgbClr val="DFDBCB"/>
    <a:srgbClr val="BF0929"/>
    <a:srgbClr val="87BD31"/>
    <a:srgbClr val="01A7E7"/>
    <a:srgbClr val="0079C2"/>
    <a:srgbClr val="B0DEF9"/>
    <a:srgbClr val="CEDF98"/>
    <a:srgbClr val="009541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512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11.png"/><Relationship Id="rId9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4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r>
              <a:rPr lang="en-GB" dirty="0"/>
              <a:t>To understand and describe what climate change is and how it is affecting our world.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identify the causes of global warming.</a:t>
            </a:r>
          </a:p>
          <a:p>
            <a:r>
              <a:rPr lang="en-GB" dirty="0">
                <a:latin typeface="Twinkl" pitchFamily="50" charset="0"/>
              </a:rPr>
              <a:t>I can explain why climate change is not good for the Earth.</a:t>
            </a:r>
          </a:p>
          <a:p>
            <a:r>
              <a:rPr lang="en-GB" dirty="0">
                <a:latin typeface="Twinkl" pitchFamily="50" charset="0"/>
              </a:rPr>
              <a:t>I can explain how to prevent climate change.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Is Climate Change?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710134" y="1397001"/>
            <a:ext cx="5678215" cy="1896097"/>
            <a:chOff x="2710135" y="1397001"/>
            <a:chExt cx="5351630" cy="1896097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2710135" y="1397001"/>
              <a:ext cx="5351630" cy="1896097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3038474" y="1550468"/>
              <a:ext cx="4876801" cy="138499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Climate change is the name given to changes in weather and temperatures that pose a challenge for us now and in the future.</a:t>
              </a:r>
            </a:p>
            <a:p>
              <a:r>
                <a:rPr lang="en-GB" dirty="0"/>
                <a:t>These changes are a result of human activity and are not good for the planet.</a:t>
              </a:r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9772" y="3293098"/>
            <a:ext cx="2705100" cy="2705100"/>
          </a:xfrm>
          <a:prstGeom prst="ellipse">
            <a:avLst/>
          </a:prstGeom>
          <a:ln w="38100">
            <a:solidFill>
              <a:srgbClr val="009285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83250" y="3293098"/>
            <a:ext cx="2705100" cy="2705100"/>
          </a:xfrm>
          <a:prstGeom prst="ellipse">
            <a:avLst/>
          </a:prstGeom>
          <a:ln w="38100">
            <a:solidFill>
              <a:srgbClr val="009285"/>
            </a:solidFill>
          </a:ln>
        </p:spPr>
      </p:pic>
      <p:sp>
        <p:nvSpPr>
          <p:cNvPr id="9" name="Oval 8"/>
          <p:cNvSpPr/>
          <p:nvPr/>
        </p:nvSpPr>
        <p:spPr>
          <a:xfrm>
            <a:off x="4356540" y="3081738"/>
            <a:ext cx="1000125" cy="1000125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Then</a:t>
            </a:r>
          </a:p>
        </p:txBody>
      </p:sp>
      <p:sp>
        <p:nvSpPr>
          <p:cNvPr id="12" name="Oval 11"/>
          <p:cNvSpPr/>
          <p:nvPr/>
        </p:nvSpPr>
        <p:spPr>
          <a:xfrm>
            <a:off x="7536803" y="3081738"/>
            <a:ext cx="1000125" cy="1000125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Now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4995" y="1548279"/>
            <a:ext cx="2336570" cy="5309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2667127"/>
            <a:ext cx="7632699" cy="495108"/>
          </a:xfrm>
          <a:prstGeom prst="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These include: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43737" y="2114550"/>
            <a:ext cx="2810840" cy="474345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Why Is the World’s Climate Changing?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Over the past 200 years, industrialisation and a huge increase in the world’s population has led to the increase of gases that can lead to rising temperatures around the world. 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25"/>
          <a:stretch/>
        </p:blipFill>
        <p:spPr>
          <a:xfrm>
            <a:off x="1043981" y="3597320"/>
            <a:ext cx="1500736" cy="1500736"/>
          </a:xfrm>
          <a:prstGeom prst="ellipse">
            <a:avLst/>
          </a:prstGeom>
          <a:ln w="28575">
            <a:solidFill>
              <a:srgbClr val="009285"/>
            </a:solidFill>
          </a:ln>
        </p:spPr>
      </p:pic>
      <p:sp>
        <p:nvSpPr>
          <p:cNvPr id="8" name="Rectangle 7"/>
          <p:cNvSpPr/>
          <p:nvPr/>
        </p:nvSpPr>
        <p:spPr>
          <a:xfrm>
            <a:off x="964183" y="5229602"/>
            <a:ext cx="166687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The burning of fossil fuels in power stations.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229883" y="4759383"/>
            <a:ext cx="1072136" cy="234401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864705" y="3579206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1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18315" y="3597320"/>
            <a:ext cx="1494633" cy="1494631"/>
          </a:xfrm>
          <a:prstGeom prst="ellipse">
            <a:avLst/>
          </a:prstGeom>
          <a:ln w="28575">
            <a:solidFill>
              <a:srgbClr val="009285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3163099" y="5229602"/>
            <a:ext cx="120462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Cattle farming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56028">
            <a:off x="4118041" y="4746885"/>
            <a:ext cx="1072136" cy="234401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2832494" y="3579206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2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7275" y="3598128"/>
            <a:ext cx="1484775" cy="1484775"/>
          </a:xfrm>
          <a:prstGeom prst="ellipse">
            <a:avLst/>
          </a:prstGeom>
          <a:ln w="28575">
            <a:solidFill>
              <a:srgbClr val="009285"/>
            </a:solidFill>
          </a:ln>
        </p:spPr>
      </p:pic>
      <p:sp>
        <p:nvSpPr>
          <p:cNvPr id="16" name="Rectangle 15"/>
          <p:cNvSpPr/>
          <p:nvPr/>
        </p:nvSpPr>
        <p:spPr>
          <a:xfrm>
            <a:off x="4974398" y="5229602"/>
            <a:ext cx="136111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b="1" dirty="0">
                <a:latin typeface="Twinkl" pitchFamily="2" charset="0"/>
                <a:ea typeface="ＭＳ Ｐゴシック" panose="020B0600070205080204" pitchFamily="34" charset="-128"/>
              </a:rPr>
              <a:t>Agriculture</a:t>
            </a:r>
          </a:p>
          <a:p>
            <a:pPr algn="ctr"/>
            <a:r>
              <a:rPr lang="en-GB" b="1" dirty="0">
                <a:latin typeface="Twinkl" pitchFamily="2" charset="0"/>
                <a:ea typeface="ＭＳ Ｐゴシック" panose="020B0600070205080204" pitchFamily="34" charset="-128"/>
              </a:rPr>
              <a:t>farming</a:t>
            </a:r>
            <a:endParaRPr lang="en-GB" b="1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711007">
            <a:off x="6031135" y="4746885"/>
            <a:ext cx="1072136" cy="234401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4722038" y="3579206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249245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/>
      <p:bldP spid="10" grpId="0" animBg="1"/>
      <p:bldP spid="12" grpId="0"/>
      <p:bldP spid="14" grpId="0" animBg="1"/>
      <p:bldP spid="16" grpId="0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74120"/>
            <a:ext cx="8220075" cy="1111780"/>
          </a:xfrm>
        </p:spPr>
        <p:txBody>
          <a:bodyPr/>
          <a:lstStyle/>
          <a:p>
            <a:pPr algn="ctr"/>
            <a:r>
              <a:rPr lang="en-GB" sz="3400" dirty="0">
                <a:latin typeface="+mn-lt"/>
              </a:rPr>
              <a:t>Which Gases Cause Global Warming?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1377861"/>
            <a:ext cx="7632700" cy="7848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 dirty="0">
                <a:latin typeface="Twinkl" pitchFamily="2" charset="0"/>
              </a:rPr>
              <a:t>Some of the gases that are created through agriculture and manufacturing are particularly harmful to the planet. These are known as greenhouse gases and include: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239" y="2472906"/>
            <a:ext cx="1281327" cy="17900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5963" y="4813501"/>
            <a:ext cx="1892663" cy="11852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5057" y="3316668"/>
            <a:ext cx="1400835" cy="15182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28208" y="3408528"/>
            <a:ext cx="1373371" cy="1373368"/>
          </a:xfrm>
          <a:prstGeom prst="ellipse">
            <a:avLst/>
          </a:prstGeom>
          <a:ln w="19050">
            <a:solidFill>
              <a:srgbClr val="009285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1307" y="4669936"/>
            <a:ext cx="758076" cy="1373491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949955" y="2580210"/>
            <a:ext cx="2082296" cy="7848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700" b="1" dirty="0">
                <a:solidFill>
                  <a:srgbClr val="009285"/>
                </a:solidFill>
                <a:latin typeface="Twinkl" pitchFamily="2" charset="0"/>
              </a:rPr>
              <a:t>Water </a:t>
            </a:r>
            <a:r>
              <a:rPr lang="en-US" altLang="en-US" sz="1700" b="1" dirty="0" err="1">
                <a:solidFill>
                  <a:srgbClr val="009285"/>
                </a:solidFill>
                <a:latin typeface="Twinkl" pitchFamily="2" charset="0"/>
              </a:rPr>
              <a:t>Vapour</a:t>
            </a:r>
            <a:r>
              <a:rPr lang="en-US" altLang="en-US" sz="1700" b="1" dirty="0">
                <a:solidFill>
                  <a:srgbClr val="009285"/>
                </a:solidFill>
                <a:latin typeface="Twinkl" pitchFamily="2" charset="0"/>
              </a:rPr>
              <a:t> (H</a:t>
            </a:r>
            <a:r>
              <a:rPr lang="en-US" altLang="en-US" sz="1700" b="1" baseline="-25000" dirty="0">
                <a:solidFill>
                  <a:srgbClr val="009285"/>
                </a:solidFill>
                <a:latin typeface="Twinkl" pitchFamily="2" charset="0"/>
              </a:rPr>
              <a:t>2</a:t>
            </a:r>
            <a:r>
              <a:rPr lang="en-US" altLang="en-US" sz="1700" b="1" dirty="0">
                <a:solidFill>
                  <a:srgbClr val="009285"/>
                </a:solidFill>
                <a:latin typeface="Twinkl" pitchFamily="2" charset="0"/>
              </a:rPr>
              <a:t>0)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 dirty="0">
                <a:latin typeface="Twinkl" pitchFamily="2" charset="0"/>
              </a:rPr>
              <a:t>Created through the heating of water.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69462">
            <a:off x="1181726" y="2191397"/>
            <a:ext cx="1016386" cy="284394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43672" y="4442868"/>
            <a:ext cx="2301822" cy="10464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700" b="1" dirty="0">
                <a:solidFill>
                  <a:srgbClr val="009285"/>
                </a:solidFill>
                <a:latin typeface="Twinkl" pitchFamily="2" charset="0"/>
              </a:rPr>
              <a:t>Carbon Dioxide (CO</a:t>
            </a:r>
            <a:r>
              <a:rPr lang="en-US" altLang="en-US" sz="1700" b="1" baseline="-25000" dirty="0">
                <a:solidFill>
                  <a:srgbClr val="009285"/>
                </a:solidFill>
                <a:latin typeface="Twinkl" pitchFamily="2" charset="0"/>
              </a:rPr>
              <a:t>2</a:t>
            </a:r>
            <a:r>
              <a:rPr lang="en-US" altLang="en-US" sz="1700" b="1" dirty="0">
                <a:solidFill>
                  <a:srgbClr val="009285"/>
                </a:solidFill>
                <a:latin typeface="Twinkl" pitchFamily="2" charset="0"/>
              </a:rPr>
              <a:t>)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 dirty="0">
                <a:latin typeface="Twinkl" pitchFamily="2" charset="0"/>
              </a:rPr>
              <a:t>Fossil fuels like coal and petrol release CO2 when burned.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84573" flipH="1">
            <a:off x="2554057" y="4256997"/>
            <a:ext cx="1123214" cy="314286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5076320" y="2055137"/>
            <a:ext cx="2649075" cy="7848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700" b="1" dirty="0">
                <a:solidFill>
                  <a:srgbClr val="009285"/>
                </a:solidFill>
                <a:latin typeface="Twinkl" pitchFamily="2" charset="0"/>
              </a:rPr>
              <a:t>Methane (CH</a:t>
            </a:r>
            <a:r>
              <a:rPr lang="en-US" altLang="en-US" sz="1700" b="1" baseline="-25000" dirty="0">
                <a:solidFill>
                  <a:srgbClr val="009285"/>
                </a:solidFill>
                <a:latin typeface="Twinkl" pitchFamily="2" charset="0"/>
              </a:rPr>
              <a:t>4</a:t>
            </a:r>
            <a:r>
              <a:rPr lang="en-US" altLang="en-US" sz="1700" b="1" dirty="0">
                <a:solidFill>
                  <a:srgbClr val="009285"/>
                </a:solidFill>
                <a:latin typeface="Twinkl" pitchFamily="2" charset="0"/>
              </a:rPr>
              <a:t>)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 dirty="0">
                <a:latin typeface="Twinkl" pitchFamily="2" charset="0"/>
              </a:rPr>
              <a:t>Digestive gases released by cows, pigs and chickens.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858743">
            <a:off x="4025577" y="2566371"/>
            <a:ext cx="1130554" cy="31634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4816919" y="3171168"/>
            <a:ext cx="2301822" cy="7848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en-US" sz="1700" b="1" dirty="0">
                <a:solidFill>
                  <a:srgbClr val="009285"/>
                </a:solidFill>
                <a:latin typeface="Twinkl" pitchFamily="2" charset="0"/>
              </a:rPr>
              <a:t>Nitrous Oxide (N</a:t>
            </a:r>
            <a:r>
              <a:rPr lang="en-US" altLang="en-US" sz="1700" b="1" baseline="-25000" dirty="0">
                <a:solidFill>
                  <a:srgbClr val="009285"/>
                </a:solidFill>
                <a:latin typeface="Twinkl" pitchFamily="2" charset="0"/>
              </a:rPr>
              <a:t>2</a:t>
            </a:r>
            <a:r>
              <a:rPr lang="en-US" altLang="en-US" sz="1700" b="1" dirty="0">
                <a:solidFill>
                  <a:srgbClr val="009285"/>
                </a:solidFill>
                <a:latin typeface="Twinkl" pitchFamily="2" charset="0"/>
              </a:rPr>
              <a:t>0)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 dirty="0">
                <a:latin typeface="Twinkl" pitchFamily="2" charset="0"/>
              </a:rPr>
              <a:t>Known as laughing gas and used in hospitals.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84573" flipH="1" flipV="1">
            <a:off x="5839251" y="4118957"/>
            <a:ext cx="1123214" cy="287962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5756958" y="5088274"/>
            <a:ext cx="2723565" cy="7848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700" b="1" dirty="0">
                <a:solidFill>
                  <a:srgbClr val="009285"/>
                </a:solidFill>
                <a:latin typeface="Twinkl" pitchFamily="2" charset="0"/>
              </a:rPr>
              <a:t>Hydrofluorocarbons (HFCs)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 dirty="0">
                <a:latin typeface="Twinkl" pitchFamily="2" charset="0"/>
              </a:rPr>
              <a:t>Used in fridge freezers and air conditioning units.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76962">
            <a:off x="5351455" y="4553258"/>
            <a:ext cx="1016386" cy="284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781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4" grpId="0"/>
      <p:bldP spid="16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492780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How Do Greenhouse Gases Change the Climate?</a:t>
            </a:r>
          </a:p>
        </p:txBody>
      </p:sp>
      <p:sp>
        <p:nvSpPr>
          <p:cNvPr id="8" name="Rectangle 7"/>
          <p:cNvSpPr/>
          <p:nvPr/>
        </p:nvSpPr>
        <p:spPr>
          <a:xfrm>
            <a:off x="1173192" y="1831847"/>
            <a:ext cx="7215157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Just like a greenhouse, the Sun’s rays can enter the Earth’s atmosphere, but then become trapped inside by greenhouse gases.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4156" y="2864130"/>
            <a:ext cx="3909294" cy="299248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4249" y="2969402"/>
            <a:ext cx="3646672" cy="27150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699404"/>
            <a:ext cx="1716964" cy="5158596"/>
          </a:xfrm>
          <a:prstGeom prst="rect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667913" y="2574360"/>
            <a:ext cx="2580593" cy="2580593"/>
          </a:xfrm>
          <a:prstGeom prst="ellipse">
            <a:avLst/>
          </a:prstGeom>
          <a:solidFill>
            <a:srgbClr val="009285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This means that temperatures are slowly increasing all over the planet.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7142402" y="2628900"/>
            <a:ext cx="1245948" cy="3429000"/>
            <a:chOff x="6042155" y="2181710"/>
            <a:chExt cx="1245948" cy="34290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42155" y="2181710"/>
              <a:ext cx="1245948" cy="3429000"/>
            </a:xfrm>
            <a:prstGeom prst="rect">
              <a:avLst/>
            </a:prstGeom>
          </p:spPr>
        </p:pic>
        <p:sp>
          <p:nvSpPr>
            <p:cNvPr id="14" name="Rounded Rectangle 13"/>
            <p:cNvSpPr/>
            <p:nvPr/>
          </p:nvSpPr>
          <p:spPr>
            <a:xfrm>
              <a:off x="6524625" y="2343150"/>
              <a:ext cx="280988" cy="2784804"/>
            </a:xfrm>
            <a:prstGeom prst="roundRect">
              <a:avLst>
                <a:gd name="adj" fmla="val 37006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Rounded Rectangle 1"/>
          <p:cNvSpPr/>
          <p:nvPr/>
        </p:nvSpPr>
        <p:spPr>
          <a:xfrm>
            <a:off x="7734417" y="4832827"/>
            <a:ext cx="64253" cy="573982"/>
          </a:xfrm>
          <a:prstGeom prst="roundRect">
            <a:avLst/>
          </a:prstGeom>
          <a:solidFill>
            <a:srgbClr val="BF0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7690164" y="5354657"/>
            <a:ext cx="151192" cy="151192"/>
          </a:xfrm>
          <a:prstGeom prst="ellipse">
            <a:avLst/>
          </a:prstGeom>
          <a:solidFill>
            <a:srgbClr val="BF0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7734417" y="3149283"/>
            <a:ext cx="64253" cy="1702593"/>
          </a:xfrm>
          <a:prstGeom prst="roundRect">
            <a:avLst/>
          </a:prstGeom>
          <a:solidFill>
            <a:srgbClr val="BF09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Oval 21"/>
          <p:cNvSpPr/>
          <p:nvPr/>
        </p:nvSpPr>
        <p:spPr>
          <a:xfrm>
            <a:off x="2853302" y="3551167"/>
            <a:ext cx="2757558" cy="2757558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This is known as global warming. These small changes can have a dramatic impact on different places.</a:t>
            </a:r>
          </a:p>
        </p:txBody>
      </p:sp>
    </p:spTree>
    <p:extLst>
      <p:ext uri="{BB962C8B-B14F-4D97-AF65-F5344CB8AC3E}">
        <p14:creationId xmlns:p14="http://schemas.microsoft.com/office/powerpoint/2010/main" val="1633801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492780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What Is Being Affected by 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Climate Change?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179118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Global warming is the main cause of climate change. The effects of climate change include: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0640" y="2681905"/>
            <a:ext cx="1494190" cy="1494190"/>
          </a:xfrm>
          <a:prstGeom prst="ellipse">
            <a:avLst/>
          </a:prstGeom>
          <a:ln w="28575">
            <a:solidFill>
              <a:srgbClr val="009285"/>
            </a:solidFill>
          </a:ln>
        </p:spPr>
      </p:pic>
      <p:sp>
        <p:nvSpPr>
          <p:cNvPr id="20" name="Rectangle 19"/>
          <p:cNvSpPr/>
          <p:nvPr/>
        </p:nvSpPr>
        <p:spPr>
          <a:xfrm>
            <a:off x="1947588" y="4307234"/>
            <a:ext cx="108028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Shrinking glaciers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73910" y="4726867"/>
            <a:ext cx="1515516" cy="1515516"/>
          </a:xfrm>
          <a:prstGeom prst="ellipse">
            <a:avLst/>
          </a:prstGeom>
          <a:ln w="28575">
            <a:solidFill>
              <a:srgbClr val="009285"/>
            </a:solidFill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487203">
            <a:off x="2832085" y="3996860"/>
            <a:ext cx="1072136" cy="234401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4196591" y="5582037"/>
            <a:ext cx="1344107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Rising sea levels 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1287">
            <a:off x="3953507" y="4985585"/>
            <a:ext cx="1072136" cy="23440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64002" y="3053768"/>
            <a:ext cx="1484912" cy="1484912"/>
          </a:xfrm>
          <a:prstGeom prst="ellipse">
            <a:avLst/>
          </a:prstGeom>
          <a:ln w="28575">
            <a:solidFill>
              <a:srgbClr val="009285"/>
            </a:solidFill>
          </a:ln>
        </p:spPr>
      </p:pic>
      <p:sp>
        <p:nvSpPr>
          <p:cNvPr id="27" name="Rectangle 26"/>
          <p:cNvSpPr/>
          <p:nvPr/>
        </p:nvSpPr>
        <p:spPr>
          <a:xfrm>
            <a:off x="3615395" y="2386213"/>
            <a:ext cx="1849595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Plant species shifting locations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597998" flipH="1">
            <a:off x="4961893" y="3433498"/>
            <a:ext cx="1094018" cy="23918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15489" y="2214228"/>
            <a:ext cx="1494190" cy="1494190"/>
          </a:xfrm>
          <a:prstGeom prst="ellipse">
            <a:avLst/>
          </a:prstGeom>
          <a:ln w="28575">
            <a:solidFill>
              <a:srgbClr val="009285"/>
            </a:solidFill>
          </a:ln>
        </p:spPr>
      </p:pic>
      <p:sp>
        <p:nvSpPr>
          <p:cNvPr id="31" name="Rectangle 30"/>
          <p:cNvSpPr/>
          <p:nvPr/>
        </p:nvSpPr>
        <p:spPr>
          <a:xfrm>
            <a:off x="6658276" y="3781094"/>
            <a:ext cx="194807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Animal species becoming endangered 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970166" flipV="1">
            <a:off x="5852545" y="3402833"/>
            <a:ext cx="1124016" cy="24574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42006" y="4134886"/>
            <a:ext cx="1445007" cy="1445005"/>
          </a:xfrm>
          <a:prstGeom prst="ellipse">
            <a:avLst/>
          </a:prstGeom>
          <a:ln w="28575">
            <a:solidFill>
              <a:srgbClr val="009285"/>
            </a:solidFill>
          </a:ln>
        </p:spPr>
      </p:pic>
      <p:sp>
        <p:nvSpPr>
          <p:cNvPr id="34" name="Rectangle 33"/>
          <p:cNvSpPr/>
          <p:nvPr/>
        </p:nvSpPr>
        <p:spPr>
          <a:xfrm>
            <a:off x="6375568" y="5330354"/>
            <a:ext cx="2012782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Trees and plants flowering much earlier in the year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714136">
            <a:off x="6551153" y="4783103"/>
            <a:ext cx="1134862" cy="248112"/>
          </a:xfrm>
          <a:prstGeom prst="rect">
            <a:avLst/>
          </a:prstGeom>
        </p:spPr>
      </p:pic>
      <p:sp>
        <p:nvSpPr>
          <p:cNvPr id="37" name="Oval 36"/>
          <p:cNvSpPr/>
          <p:nvPr/>
        </p:nvSpPr>
        <p:spPr>
          <a:xfrm>
            <a:off x="1554818" y="2656838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1</a:t>
            </a:r>
          </a:p>
        </p:txBody>
      </p:sp>
      <p:sp>
        <p:nvSpPr>
          <p:cNvPr id="38" name="Oval 37"/>
          <p:cNvSpPr/>
          <p:nvPr/>
        </p:nvSpPr>
        <p:spPr>
          <a:xfrm>
            <a:off x="2498033" y="5601745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2</a:t>
            </a:r>
          </a:p>
        </p:txBody>
      </p:sp>
      <p:sp>
        <p:nvSpPr>
          <p:cNvPr id="39" name="Oval 38"/>
          <p:cNvSpPr/>
          <p:nvPr/>
        </p:nvSpPr>
        <p:spPr>
          <a:xfrm>
            <a:off x="4473502" y="4196592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3</a:t>
            </a:r>
          </a:p>
        </p:txBody>
      </p:sp>
      <p:sp>
        <p:nvSpPr>
          <p:cNvPr id="40" name="Oval 39"/>
          <p:cNvSpPr/>
          <p:nvPr/>
        </p:nvSpPr>
        <p:spPr>
          <a:xfrm>
            <a:off x="6375568" y="2397391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5</a:t>
            </a:r>
          </a:p>
        </p:txBody>
      </p:sp>
      <p:sp>
        <p:nvSpPr>
          <p:cNvPr id="41" name="Oval 40"/>
          <p:cNvSpPr/>
          <p:nvPr/>
        </p:nvSpPr>
        <p:spPr>
          <a:xfrm>
            <a:off x="6008814" y="4016069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4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2512229"/>
            <a:ext cx="1880481" cy="4345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39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3" grpId="0"/>
      <p:bldP spid="27" grpId="0"/>
      <p:bldP spid="31" grpId="0"/>
      <p:bldP spid="34" grpId="0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492780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What Is Being Done to Combat Climate Change?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3246407"/>
            <a:ext cx="7632700" cy="281149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55651" y="1788551"/>
            <a:ext cx="2418870" cy="1326105"/>
          </a:xfrm>
          <a:prstGeom prst="rect">
            <a:avLst/>
          </a:prstGeom>
          <a:solidFill>
            <a:srgbClr val="B0DEF9"/>
          </a:solidFill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To stop further climate change, global warming must be tackled.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295291" y="1788551"/>
            <a:ext cx="5093060" cy="1326105"/>
          </a:xfrm>
          <a:prstGeom prst="rect">
            <a:avLst/>
          </a:prstGeom>
          <a:solidFill>
            <a:srgbClr val="CEDF98"/>
          </a:solidFill>
        </p:spPr>
        <p:txBody>
          <a:bodyPr wrap="square" lIns="108000" tIns="108000" rIns="108000" bIns="108000">
            <a:spAutoFit/>
          </a:bodyPr>
          <a:lstStyle/>
          <a:p>
            <a:r>
              <a:rPr lang="en-GB" dirty="0"/>
              <a:t>Most major countries around the world have adopted strict laws that are meant to </a:t>
            </a:r>
            <a:br>
              <a:rPr lang="en-GB" dirty="0"/>
            </a:br>
            <a:r>
              <a:rPr lang="en-GB" dirty="0"/>
              <a:t>reduce the amount of greenhouse gases </a:t>
            </a:r>
            <a:br>
              <a:rPr lang="en-GB" dirty="0"/>
            </a:br>
            <a:r>
              <a:rPr lang="en-GB" dirty="0"/>
              <a:t>being produced.</a:t>
            </a:r>
          </a:p>
        </p:txBody>
      </p:sp>
    </p:spTree>
    <p:extLst>
      <p:ext uri="{BB962C8B-B14F-4D97-AF65-F5344CB8AC3E}">
        <p14:creationId xmlns:p14="http://schemas.microsoft.com/office/powerpoint/2010/main" val="2649345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492780"/>
          </a:xfrm>
        </p:spPr>
        <p:txBody>
          <a:bodyPr/>
          <a:lstStyle/>
          <a:p>
            <a:pPr algn="ctr"/>
            <a:r>
              <a:rPr lang="en-GB" sz="3600" dirty="0"/>
              <a:t>What Is Being Done to Combat Climate Change?</a:t>
            </a:r>
            <a:endParaRPr lang="en-GB" sz="3600" dirty="0">
              <a:latin typeface="+mn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5650" y="179118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Some important changes have already been taking place around the world. These include:</a:t>
            </a:r>
          </a:p>
        </p:txBody>
      </p:sp>
      <p:sp>
        <p:nvSpPr>
          <p:cNvPr id="9" name="Rectangle 8"/>
          <p:cNvSpPr/>
          <p:nvPr/>
        </p:nvSpPr>
        <p:spPr>
          <a:xfrm>
            <a:off x="755650" y="4707830"/>
            <a:ext cx="2384365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Building wind farms, solar farms and other means of creating ‘clean’ electricity.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375052" y="4707830"/>
            <a:ext cx="2384365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Stopping the manufacture of petrol and diesel powered transport.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003985" y="4707830"/>
            <a:ext cx="2384365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Introducing electric vehicles.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1096" y="2469771"/>
            <a:ext cx="2113471" cy="2113471"/>
          </a:xfrm>
          <a:prstGeom prst="ellipse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8"/>
          <a:stretch/>
        </p:blipFill>
        <p:spPr>
          <a:xfrm>
            <a:off x="3514252" y="2468759"/>
            <a:ext cx="2115495" cy="2115495"/>
          </a:xfrm>
          <a:prstGeom prst="ellipse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678"/>
          <a:stretch/>
        </p:blipFill>
        <p:spPr>
          <a:xfrm>
            <a:off x="6139432" y="2467747"/>
            <a:ext cx="2115495" cy="2115495"/>
          </a:xfrm>
          <a:prstGeom prst="ellipse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947454">
            <a:off x="2541281" y="4042760"/>
            <a:ext cx="1072136" cy="23440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947454">
            <a:off x="5192830" y="4217122"/>
            <a:ext cx="1072136" cy="23440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947454">
            <a:off x="7774252" y="4042761"/>
            <a:ext cx="1072136" cy="23440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755651" y="5285793"/>
            <a:ext cx="7632699" cy="772107"/>
          </a:xfrm>
          <a:prstGeom prst="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Many people think that this is not happening quickly enough to make a difference and more action is needed</a:t>
            </a:r>
          </a:p>
        </p:txBody>
      </p:sp>
    </p:spTree>
    <p:extLst>
      <p:ext uri="{BB962C8B-B14F-4D97-AF65-F5344CB8AC3E}">
        <p14:creationId xmlns:p14="http://schemas.microsoft.com/office/powerpoint/2010/main" val="1456115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492780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What Are the Consequences of Not Doing Enough?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0" y="179118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Unless we slow down global warming, experts have predicted there are some very serious consequences for our planet.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950" y="2719440"/>
            <a:ext cx="1582855" cy="1582855"/>
          </a:xfrm>
          <a:prstGeom prst="ellipse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583447" y="4479677"/>
            <a:ext cx="1760842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Up to 30% of the Earth’s wildlife could become extinct.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717549" flipV="1">
            <a:off x="194659" y="3763926"/>
            <a:ext cx="1072136" cy="286942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755650" y="2816697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1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0495" y="2404661"/>
            <a:ext cx="1582855" cy="1582855"/>
          </a:xfrm>
          <a:prstGeom prst="ellipse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4092522" y="2442045"/>
            <a:ext cx="250292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Up to 90% of the ocean’s coral reefs will become lifeless.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230456" flipV="1">
            <a:off x="4041169" y="3469764"/>
            <a:ext cx="1072136" cy="286942"/>
          </a:xfrm>
          <a:prstGeom prst="rect">
            <a:avLst/>
          </a:prstGeom>
        </p:spPr>
      </p:pic>
      <p:sp>
        <p:nvSpPr>
          <p:cNvPr id="39" name="Oval 38"/>
          <p:cNvSpPr/>
          <p:nvPr/>
        </p:nvSpPr>
        <p:spPr>
          <a:xfrm>
            <a:off x="2395367" y="2501919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2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31861" y="4066909"/>
            <a:ext cx="1582855" cy="1582855"/>
          </a:xfrm>
          <a:prstGeom prst="ellipse">
            <a:avLst/>
          </a:prstGeom>
        </p:spPr>
      </p:pic>
      <p:sp>
        <p:nvSpPr>
          <p:cNvPr id="41" name="Rectangle 40"/>
          <p:cNvSpPr/>
          <p:nvPr/>
        </p:nvSpPr>
        <p:spPr>
          <a:xfrm>
            <a:off x="3568253" y="5625016"/>
            <a:ext cx="238779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Crops dependant on rain will halve.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186443" flipV="1">
            <a:off x="2449395" y="5724796"/>
            <a:ext cx="1001324" cy="267990"/>
          </a:xfrm>
          <a:prstGeom prst="rect">
            <a:avLst/>
          </a:prstGeom>
        </p:spPr>
      </p:pic>
      <p:sp>
        <p:nvSpPr>
          <p:cNvPr id="43" name="Oval 42"/>
          <p:cNvSpPr/>
          <p:nvPr/>
        </p:nvSpPr>
        <p:spPr>
          <a:xfrm>
            <a:off x="2217561" y="4164167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3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80275" y="3812860"/>
            <a:ext cx="1582855" cy="1582855"/>
          </a:xfrm>
          <a:prstGeom prst="ellipse">
            <a:avLst/>
          </a:prstGeom>
        </p:spPr>
      </p:pic>
      <p:sp>
        <p:nvSpPr>
          <p:cNvPr id="45" name="Rectangle 44"/>
          <p:cNvSpPr/>
          <p:nvPr/>
        </p:nvSpPr>
        <p:spPr>
          <a:xfrm>
            <a:off x="6057767" y="5283423"/>
            <a:ext cx="2552405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Droughts and storms become more frequent and extreme.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3044" t="-293"/>
          <a:stretch/>
        </p:blipFill>
        <p:spPr>
          <a:xfrm rot="1190296">
            <a:off x="5623879" y="4915388"/>
            <a:ext cx="717862" cy="315386"/>
          </a:xfrm>
          <a:prstGeom prst="rect">
            <a:avLst/>
          </a:prstGeom>
        </p:spPr>
      </p:pic>
      <p:sp>
        <p:nvSpPr>
          <p:cNvPr id="47" name="Oval 46"/>
          <p:cNvSpPr/>
          <p:nvPr/>
        </p:nvSpPr>
        <p:spPr>
          <a:xfrm>
            <a:off x="3965977" y="3910117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4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00317" y="2208514"/>
            <a:ext cx="1575524" cy="1575524"/>
          </a:xfrm>
          <a:prstGeom prst="ellipse">
            <a:avLst/>
          </a:prstGeom>
        </p:spPr>
      </p:pic>
      <p:sp>
        <p:nvSpPr>
          <p:cNvPr id="49" name="Rectangle 48"/>
          <p:cNvSpPr/>
          <p:nvPr/>
        </p:nvSpPr>
        <p:spPr>
          <a:xfrm>
            <a:off x="5777428" y="3846054"/>
            <a:ext cx="258989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Low-lying settlements and habitats might become flooded.</a:t>
            </a: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433"/>
          <a:stretch/>
        </p:blipFill>
        <p:spPr>
          <a:xfrm rot="5595887" flipV="1">
            <a:off x="6257019" y="3171460"/>
            <a:ext cx="981721" cy="286942"/>
          </a:xfrm>
          <a:prstGeom prst="rect">
            <a:avLst/>
          </a:prstGeom>
        </p:spPr>
      </p:pic>
      <p:sp>
        <p:nvSpPr>
          <p:cNvPr id="51" name="Oval 50"/>
          <p:cNvSpPr/>
          <p:nvPr/>
        </p:nvSpPr>
        <p:spPr>
          <a:xfrm>
            <a:off x="6778686" y="2302106"/>
            <a:ext cx="534290" cy="53429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875936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2" grpId="0" animBg="1"/>
      <p:bldP spid="37" grpId="0"/>
      <p:bldP spid="39" grpId="0" animBg="1"/>
      <p:bldP spid="41" grpId="0"/>
      <p:bldP spid="43" grpId="0" animBg="1"/>
      <p:bldP spid="45" grpId="0"/>
      <p:bldP spid="47" grpId="0" animBg="1"/>
      <p:bldP spid="49" grpId="0"/>
      <p:bldP spid="5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791185"/>
            <a:ext cx="6172200" cy="506681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198" y="2359878"/>
            <a:ext cx="4838749" cy="4498122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5560160" y="2313403"/>
            <a:ext cx="2688139" cy="2688139"/>
          </a:xfrm>
          <a:prstGeom prst="ellipse">
            <a:avLst/>
          </a:prstGeom>
          <a:solidFill>
            <a:srgbClr val="87BD3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Some people thought it was wrong for children to miss school, but many agreed with their actions.</a:t>
            </a:r>
          </a:p>
        </p:txBody>
      </p:sp>
      <p:sp>
        <p:nvSpPr>
          <p:cNvPr id="16" name="Oval 15"/>
          <p:cNvSpPr/>
          <p:nvPr/>
        </p:nvSpPr>
        <p:spPr>
          <a:xfrm>
            <a:off x="913130" y="1601101"/>
            <a:ext cx="2666831" cy="2666831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In early 2019, thousands of children refused to attend school so that they could attend organised demonstrations in major cities. </a:t>
            </a:r>
          </a:p>
        </p:txBody>
      </p:sp>
      <p:sp>
        <p:nvSpPr>
          <p:cNvPr id="28" name="Oval 27"/>
          <p:cNvSpPr/>
          <p:nvPr/>
        </p:nvSpPr>
        <p:spPr>
          <a:xfrm>
            <a:off x="3281951" y="3845539"/>
            <a:ext cx="2312006" cy="2312006"/>
          </a:xfrm>
          <a:prstGeom prst="ellipse">
            <a:avLst/>
          </a:prstGeom>
          <a:solidFill>
            <a:srgbClr val="01A7E7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They wanted to go so that they could show they knew how serious climate change is.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492780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What Is Being Done to Combat Climate Change?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0" y="179118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Demonstrations and rallies are an important way of people making their voices heard.</a:t>
            </a:r>
          </a:p>
        </p:txBody>
      </p:sp>
    </p:spTree>
    <p:extLst>
      <p:ext uri="{BB962C8B-B14F-4D97-AF65-F5344CB8AC3E}">
        <p14:creationId xmlns:p14="http://schemas.microsoft.com/office/powerpoint/2010/main" val="3670409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6" grpId="0" animBg="1"/>
      <p:bldP spid="28" grpId="0" animBg="1"/>
      <p:bldP spid="6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Do You Think?</a:t>
            </a:r>
          </a:p>
        </p:txBody>
      </p:sp>
      <p:sp>
        <p:nvSpPr>
          <p:cNvPr id="9" name="Oval 8"/>
          <p:cNvSpPr/>
          <p:nvPr/>
        </p:nvSpPr>
        <p:spPr>
          <a:xfrm>
            <a:off x="532407" y="2846719"/>
            <a:ext cx="2233930" cy="2233930"/>
          </a:xfrm>
          <a:prstGeom prst="ellipse">
            <a:avLst/>
          </a:prstGeom>
          <a:solidFill>
            <a:srgbClr val="00928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Were the school children right to take time out from their learning to protest?</a:t>
            </a:r>
          </a:p>
        </p:txBody>
      </p:sp>
      <p:sp>
        <p:nvSpPr>
          <p:cNvPr id="10" name="Oval 9"/>
          <p:cNvSpPr/>
          <p:nvPr/>
        </p:nvSpPr>
        <p:spPr>
          <a:xfrm>
            <a:off x="2445152" y="1258691"/>
            <a:ext cx="2266459" cy="2266459"/>
          </a:xfrm>
          <a:prstGeom prst="ellipse">
            <a:avLst/>
          </a:prstGeom>
          <a:solidFill>
            <a:srgbClr val="87BD3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Is enough being done in the UK to combat climate change?</a:t>
            </a:r>
          </a:p>
        </p:txBody>
      </p:sp>
      <p:sp>
        <p:nvSpPr>
          <p:cNvPr id="11" name="Oval 10"/>
          <p:cNvSpPr/>
          <p:nvPr/>
        </p:nvSpPr>
        <p:spPr>
          <a:xfrm>
            <a:off x="4873912" y="1258691"/>
            <a:ext cx="2341245" cy="2341245"/>
          </a:xfrm>
          <a:prstGeom prst="ellipse">
            <a:avLst/>
          </a:prstGeom>
          <a:solidFill>
            <a:srgbClr val="01A7E7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Is enough being done across the globe to combat climate change?</a:t>
            </a:r>
          </a:p>
        </p:txBody>
      </p:sp>
      <p:sp>
        <p:nvSpPr>
          <p:cNvPr id="12" name="Oval 11"/>
          <p:cNvSpPr/>
          <p:nvPr/>
        </p:nvSpPr>
        <p:spPr>
          <a:xfrm>
            <a:off x="6296471" y="3310639"/>
            <a:ext cx="2239517" cy="2239517"/>
          </a:xfrm>
          <a:prstGeom prst="ellipse">
            <a:avLst/>
          </a:prstGeom>
          <a:solidFill>
            <a:srgbClr val="0079C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What are you doing in your school to combat climate change?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882420" y="3028950"/>
            <a:ext cx="5247959" cy="3829050"/>
            <a:chOff x="-108014" y="0"/>
            <a:chExt cx="9399328" cy="68580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08014" y="0"/>
              <a:ext cx="3465376" cy="6858000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09500" y="0"/>
              <a:ext cx="3325000" cy="6858000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401725" y="0"/>
              <a:ext cx="3889589" cy="6858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162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Keywords</a:t>
            </a:r>
          </a:p>
        </p:txBody>
      </p:sp>
      <p:sp>
        <p:nvSpPr>
          <p:cNvPr id="6" name="Oval 5"/>
          <p:cNvSpPr/>
          <p:nvPr/>
        </p:nvSpPr>
        <p:spPr>
          <a:xfrm>
            <a:off x="755650" y="1162752"/>
            <a:ext cx="1747048" cy="1747048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79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greenhouse gas</a:t>
            </a:r>
          </a:p>
        </p:txBody>
      </p:sp>
      <p:sp>
        <p:nvSpPr>
          <p:cNvPr id="7" name="Oval 6"/>
          <p:cNvSpPr/>
          <p:nvPr/>
        </p:nvSpPr>
        <p:spPr>
          <a:xfrm>
            <a:off x="1047750" y="3022601"/>
            <a:ext cx="1974850" cy="1974850"/>
          </a:xfrm>
          <a:prstGeom prst="ellipse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environment</a:t>
            </a:r>
          </a:p>
        </p:txBody>
      </p:sp>
      <p:sp>
        <p:nvSpPr>
          <p:cNvPr id="8" name="Oval 7"/>
          <p:cNvSpPr/>
          <p:nvPr/>
        </p:nvSpPr>
        <p:spPr>
          <a:xfrm>
            <a:off x="2837233" y="1687176"/>
            <a:ext cx="1340649" cy="1340649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water vapour</a:t>
            </a:r>
          </a:p>
        </p:txBody>
      </p:sp>
      <p:sp>
        <p:nvSpPr>
          <p:cNvPr id="9" name="Oval 8"/>
          <p:cNvSpPr/>
          <p:nvPr/>
        </p:nvSpPr>
        <p:spPr>
          <a:xfrm>
            <a:off x="4464544" y="1395908"/>
            <a:ext cx="1340649" cy="1340649"/>
          </a:xfrm>
          <a:prstGeom prst="ellipse">
            <a:avLst/>
          </a:prstGeom>
          <a:solidFill>
            <a:schemeClr val="bg1"/>
          </a:solidFill>
          <a:ln w="28575">
            <a:solidFill>
              <a:srgbClr val="01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protest</a:t>
            </a:r>
          </a:p>
        </p:txBody>
      </p:sp>
      <p:sp>
        <p:nvSpPr>
          <p:cNvPr id="10" name="Oval 9"/>
          <p:cNvSpPr/>
          <p:nvPr/>
        </p:nvSpPr>
        <p:spPr>
          <a:xfrm>
            <a:off x="3340874" y="3006406"/>
            <a:ext cx="1896685" cy="189668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79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government</a:t>
            </a:r>
          </a:p>
        </p:txBody>
      </p:sp>
      <p:sp>
        <p:nvSpPr>
          <p:cNvPr id="11" name="Oval 10"/>
          <p:cNvSpPr/>
          <p:nvPr/>
        </p:nvSpPr>
        <p:spPr>
          <a:xfrm>
            <a:off x="729476" y="4959351"/>
            <a:ext cx="1173767" cy="1173767"/>
          </a:xfrm>
          <a:prstGeom prst="ellipse">
            <a:avLst/>
          </a:prstGeom>
          <a:solidFill>
            <a:schemeClr val="bg1"/>
          </a:solidFill>
          <a:ln w="28575">
            <a:solidFill>
              <a:srgbClr val="01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carbon</a:t>
            </a:r>
          </a:p>
        </p:txBody>
      </p:sp>
      <p:sp>
        <p:nvSpPr>
          <p:cNvPr id="12" name="Oval 11"/>
          <p:cNvSpPr/>
          <p:nvPr/>
        </p:nvSpPr>
        <p:spPr>
          <a:xfrm>
            <a:off x="2564146" y="4695505"/>
            <a:ext cx="1340649" cy="1340649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drought</a:t>
            </a:r>
          </a:p>
        </p:txBody>
      </p:sp>
      <p:sp>
        <p:nvSpPr>
          <p:cNvPr id="13" name="Oval 12"/>
          <p:cNvSpPr/>
          <p:nvPr/>
        </p:nvSpPr>
        <p:spPr>
          <a:xfrm>
            <a:off x="4933950" y="4345377"/>
            <a:ext cx="1787741" cy="1787741"/>
          </a:xfrm>
          <a:prstGeom prst="ellipse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farming</a:t>
            </a:r>
          </a:p>
        </p:txBody>
      </p:sp>
      <p:sp>
        <p:nvSpPr>
          <p:cNvPr id="14" name="Oval 13"/>
          <p:cNvSpPr/>
          <p:nvPr/>
        </p:nvSpPr>
        <p:spPr>
          <a:xfrm>
            <a:off x="5311087" y="2665784"/>
            <a:ext cx="1432724" cy="1432724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methane</a:t>
            </a:r>
          </a:p>
        </p:txBody>
      </p:sp>
      <p:sp>
        <p:nvSpPr>
          <p:cNvPr id="15" name="Oval 14"/>
          <p:cNvSpPr/>
          <p:nvPr/>
        </p:nvSpPr>
        <p:spPr>
          <a:xfrm>
            <a:off x="6712774" y="3597174"/>
            <a:ext cx="1601993" cy="1601993"/>
          </a:xfrm>
          <a:prstGeom prst="ellipse">
            <a:avLst/>
          </a:prstGeom>
          <a:solidFill>
            <a:schemeClr val="bg1"/>
          </a:solidFill>
          <a:ln w="28575">
            <a:solidFill>
              <a:srgbClr val="01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nitrous oxide</a:t>
            </a:r>
          </a:p>
        </p:txBody>
      </p:sp>
      <p:sp>
        <p:nvSpPr>
          <p:cNvPr id="16" name="Oval 15"/>
          <p:cNvSpPr/>
          <p:nvPr/>
        </p:nvSpPr>
        <p:spPr>
          <a:xfrm>
            <a:off x="6402603" y="1058608"/>
            <a:ext cx="1974850" cy="1974850"/>
          </a:xfrm>
          <a:prstGeom prst="ellipse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carbon dioxide</a:t>
            </a:r>
          </a:p>
        </p:txBody>
      </p:sp>
    </p:spTree>
    <p:extLst>
      <p:ext uri="{BB962C8B-B14F-4D97-AF65-F5344CB8AC3E}">
        <p14:creationId xmlns:p14="http://schemas.microsoft.com/office/powerpoint/2010/main" val="1954932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480</TotalTime>
  <Words>714</Words>
  <Application>Microsoft Office PowerPoint</Application>
  <PresentationFormat>On-screen Show (4:3)</PresentationFormat>
  <Paragraphs>94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Twinkl</vt:lpstr>
      <vt:lpstr>Sassoon Infant Rg</vt:lpstr>
      <vt:lpstr>Calibri</vt:lpstr>
      <vt:lpstr>ＭＳ Ｐゴシック</vt:lpstr>
      <vt:lpstr>Office Theme</vt:lpstr>
      <vt:lpstr>PowerPoint Presentation</vt:lpstr>
      <vt:lpstr>PowerPoint Presentation</vt:lpstr>
      <vt:lpstr>What Is Climate Change?</vt:lpstr>
      <vt:lpstr>Why Is the World’s Climate Changing?</vt:lpstr>
      <vt:lpstr>Which Gases Cause Global Warming?</vt:lpstr>
      <vt:lpstr>How Do Greenhouse Gases Change the Climate?</vt:lpstr>
      <vt:lpstr>What Is Being Affected by  Climate Change?</vt:lpstr>
      <vt:lpstr>What Is Being Done to Combat Climate Change?</vt:lpstr>
      <vt:lpstr>What Is Being Done to Combat Climate Change?</vt:lpstr>
      <vt:lpstr>What Are the Consequences of Not Doing Enough?</vt:lpstr>
      <vt:lpstr>What Is Being Done to Combat Climate Change?</vt:lpstr>
      <vt:lpstr>What Do You Think?</vt:lpstr>
      <vt:lpstr>Keywords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Georgia Chappell</dc:creator>
  <cp:lastModifiedBy>Georgia Chappell</cp:lastModifiedBy>
  <cp:revision>45</cp:revision>
  <dcterms:created xsi:type="dcterms:W3CDTF">2019-03-07T08:03:11Z</dcterms:created>
  <dcterms:modified xsi:type="dcterms:W3CDTF">2019-03-18T14:52:09Z</dcterms:modified>
</cp:coreProperties>
</file>